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.jpg" ContentType="image/jpg"/>
  <Override PartName="/ppt/media/image3.jpg" ContentType="image/jpg"/>
  <Override PartName="/ppt/media/image17.jpg" ContentType="image/jpg"/>
  <Override PartName="/ppt/media/image18.jpg" ContentType="image/jpg"/>
  <Override PartName="/ppt/media/image22.jpg" ContentType="image/jpg"/>
  <Override PartName="/ppt/media/image23.jpg" ContentType="image/jpg"/>
  <Override PartName="/ppt/media/image208.jpg" ContentType="image/jpg"/>
  <Override PartName="/ppt/media/image209.jpg" ContentType="image/jpg"/>
  <Override PartName="/ppt/media/image210.jpg" ContentType="image/jpg"/>
  <Override PartName="/ppt/media/image232.jpg" ContentType="image/jpg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01" r:id="rId2"/>
    <p:sldId id="257" r:id="rId3"/>
    <p:sldId id="256" r:id="rId4"/>
    <p:sldId id="309" r:id="rId5"/>
    <p:sldId id="260" r:id="rId6"/>
    <p:sldId id="261" r:id="rId7"/>
    <p:sldId id="295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96" r:id="rId25"/>
    <p:sldId id="297" r:id="rId26"/>
    <p:sldId id="298" r:id="rId27"/>
    <p:sldId id="294" r:id="rId28"/>
    <p:sldId id="299" r:id="rId29"/>
    <p:sldId id="306" r:id="rId30"/>
    <p:sldId id="307" r:id="rId31"/>
    <p:sldId id="281" r:id="rId32"/>
    <p:sldId id="287" r:id="rId33"/>
    <p:sldId id="289" r:id="rId34"/>
    <p:sldId id="288" r:id="rId35"/>
    <p:sldId id="290" r:id="rId36"/>
    <p:sldId id="282" r:id="rId37"/>
    <p:sldId id="292" r:id="rId38"/>
    <p:sldId id="291" r:id="rId39"/>
    <p:sldId id="283" r:id="rId40"/>
    <p:sldId id="284" r:id="rId41"/>
    <p:sldId id="285" r:id="rId42"/>
    <p:sldId id="286" r:id="rId43"/>
    <p:sldId id="293" r:id="rId44"/>
    <p:sldId id="302" r:id="rId45"/>
    <p:sldId id="303" r:id="rId46"/>
    <p:sldId id="304" r:id="rId47"/>
    <p:sldId id="305" r:id="rId48"/>
  </p:sldIdLst>
  <p:sldSz cx="7556500" cy="10693400"/>
  <p:notesSz cx="6742113" cy="98758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3" pos="4535" userDrawn="1">
          <p15:clr>
            <a:srgbClr val="A4A3A4"/>
          </p15:clr>
        </p15:guide>
        <p15:guide id="4" pos="3786" userDrawn="1">
          <p15:clr>
            <a:srgbClr val="A4A3A4"/>
          </p15:clr>
        </p15:guide>
        <p15:guide id="5" orient="horz" pos="1848" userDrawn="1">
          <p15:clr>
            <a:srgbClr val="A4A3A4"/>
          </p15:clr>
        </p15:guide>
        <p15:guide id="6" pos="36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4EA2"/>
    <a:srgbClr val="45E013"/>
    <a:srgbClr val="BEBEBE"/>
    <a:srgbClr val="EBFCE5"/>
    <a:srgbClr val="0054AA"/>
    <a:srgbClr val="E15A39"/>
    <a:srgbClr val="2ABAEB"/>
    <a:srgbClr val="009CD9"/>
    <a:srgbClr val="2AA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497" autoAdjust="0"/>
    <p:restoredTop sz="95033" autoAdjust="0"/>
  </p:normalViewPr>
  <p:slideViewPr>
    <p:cSldViewPr snapToGrid="0">
      <p:cViewPr>
        <p:scale>
          <a:sx n="150" d="100"/>
          <a:sy n="150" d="100"/>
        </p:scale>
        <p:origin x="1008" y="-1188"/>
      </p:cViewPr>
      <p:guideLst>
        <p:guide orient="horz" pos="3368"/>
        <p:guide pos="4535"/>
        <p:guide pos="3786"/>
        <p:guide orient="horz" pos="1848"/>
        <p:guide pos="365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dislav Samokhvalov" userId="ccdc831225ac5e91" providerId="LiveId" clId="{A2315254-F254-4410-BB29-A58E178B4AC4}"/>
    <pc:docChg chg="undo custSel modSld">
      <pc:chgData name="Vladislav Samokhvalov" userId="ccdc831225ac5e91" providerId="LiveId" clId="{A2315254-F254-4410-BB29-A58E178B4AC4}" dt="2026-07-16T13:55:38.881" v="14" actId="14100"/>
      <pc:docMkLst>
        <pc:docMk/>
      </pc:docMkLst>
      <pc:sldChg chg="modSp mod">
        <pc:chgData name="Vladislav Samokhvalov" userId="ccdc831225ac5e91" providerId="LiveId" clId="{A2315254-F254-4410-BB29-A58E178B4AC4}" dt="2026-07-16T13:55:38.881" v="14" actId="14100"/>
        <pc:sldMkLst>
          <pc:docMk/>
          <pc:sldMk cId="0" sldId="264"/>
        </pc:sldMkLst>
        <pc:graphicFrameChg chg="mod modGraphic">
          <ac:chgData name="Vladislav Samokhvalov" userId="ccdc831225ac5e91" providerId="LiveId" clId="{A2315254-F254-4410-BB29-A58E178B4AC4}" dt="2026-07-16T13:55:38.881" v="14" actId="14100"/>
          <ac:graphicFrameMkLst>
            <pc:docMk/>
            <pc:sldMk cId="0" sldId="264"/>
            <ac:graphicFrameMk id="33" creationId="{00000000-0000-0000-0000-00000000000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jpg"/><Relationship Id="rId7" Type="http://schemas.openxmlformats.org/officeDocument/2006/relationships/image" Target="../media/image26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25.png"/><Relationship Id="rId10" Type="http://schemas.openxmlformats.org/officeDocument/2006/relationships/image" Target="../media/image29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35.png"/><Relationship Id="rId5" Type="http://schemas.openxmlformats.org/officeDocument/2006/relationships/image" Target="../media/image32.png"/><Relationship Id="rId15" Type="http://schemas.openxmlformats.org/officeDocument/2006/relationships/image" Target="../media/image6.png"/><Relationship Id="rId10" Type="http://schemas.openxmlformats.org/officeDocument/2006/relationships/image" Target="../media/image34.png"/><Relationship Id="rId4" Type="http://schemas.openxmlformats.org/officeDocument/2006/relationships/image" Target="../media/image31.png"/><Relationship Id="rId9" Type="http://schemas.openxmlformats.org/officeDocument/2006/relationships/image" Target="../media/image8.png"/><Relationship Id="rId1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3.jp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6.png"/><Relationship Id="rId2" Type="http://schemas.openxmlformats.org/officeDocument/2006/relationships/image" Target="../media/image40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.png"/><Relationship Id="rId3" Type="http://schemas.openxmlformats.org/officeDocument/2006/relationships/image" Target="../media/image47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39.png"/><Relationship Id="rId2" Type="http://schemas.openxmlformats.org/officeDocument/2006/relationships/image" Target="../media/image54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19" Type="http://schemas.openxmlformats.org/officeDocument/2006/relationships/image" Target="../media/image3.jp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8.png"/><Relationship Id="rId7" Type="http://schemas.openxmlformats.org/officeDocument/2006/relationships/image" Target="../media/image5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3.jpg"/><Relationship Id="rId4" Type="http://schemas.openxmlformats.org/officeDocument/2006/relationships/image" Target="../media/image69.png"/><Relationship Id="rId9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73.png"/><Relationship Id="rId7" Type="http://schemas.openxmlformats.org/officeDocument/2006/relationships/image" Target="../media/image38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10" Type="http://schemas.openxmlformats.org/officeDocument/2006/relationships/image" Target="../media/image3.jpg"/><Relationship Id="rId4" Type="http://schemas.openxmlformats.org/officeDocument/2006/relationships/image" Target="../media/image74.png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1.png"/><Relationship Id="rId11" Type="http://schemas.openxmlformats.org/officeDocument/2006/relationships/image" Target="../media/image3.jpg"/><Relationship Id="rId5" Type="http://schemas.openxmlformats.org/officeDocument/2006/relationships/image" Target="../media/image80.png"/><Relationship Id="rId10" Type="http://schemas.openxmlformats.org/officeDocument/2006/relationships/image" Target="../media/image6.png"/><Relationship Id="rId4" Type="http://schemas.openxmlformats.org/officeDocument/2006/relationships/image" Target="../media/image79.pn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7.png"/><Relationship Id="rId11" Type="http://schemas.openxmlformats.org/officeDocument/2006/relationships/image" Target="../media/image3.jpg"/><Relationship Id="rId5" Type="http://schemas.openxmlformats.org/officeDocument/2006/relationships/image" Target="../media/image86.png"/><Relationship Id="rId10" Type="http://schemas.openxmlformats.org/officeDocument/2006/relationships/image" Target="../media/image6.png"/><Relationship Id="rId4" Type="http://schemas.openxmlformats.org/officeDocument/2006/relationships/image" Target="../media/image85.png"/><Relationship Id="rId9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90.png"/><Relationship Id="rId7" Type="http://schemas.openxmlformats.org/officeDocument/2006/relationships/image" Target="../media/image39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Relationship Id="rId9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6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12" Type="http://schemas.openxmlformats.org/officeDocument/2006/relationships/image" Target="../media/image39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7.png"/><Relationship Id="rId11" Type="http://schemas.openxmlformats.org/officeDocument/2006/relationships/image" Target="../media/image38.png"/><Relationship Id="rId5" Type="http://schemas.openxmlformats.org/officeDocument/2006/relationships/image" Target="../media/image96.png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Relationship Id="rId1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12" Type="http://schemas.openxmlformats.org/officeDocument/2006/relationships/image" Target="../media/image3.jp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6.png"/><Relationship Id="rId11" Type="http://schemas.openxmlformats.org/officeDocument/2006/relationships/image" Target="../media/image6.png"/><Relationship Id="rId5" Type="http://schemas.openxmlformats.org/officeDocument/2006/relationships/image" Target="../media/image105.png"/><Relationship Id="rId10" Type="http://schemas.openxmlformats.org/officeDocument/2006/relationships/image" Target="../media/image39.png"/><Relationship Id="rId4" Type="http://schemas.openxmlformats.org/officeDocument/2006/relationships/image" Target="../media/image104.png"/><Relationship Id="rId9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3.png"/><Relationship Id="rId11" Type="http://schemas.openxmlformats.org/officeDocument/2006/relationships/image" Target="../media/image3.jpg"/><Relationship Id="rId5" Type="http://schemas.openxmlformats.org/officeDocument/2006/relationships/image" Target="../media/image112.png"/><Relationship Id="rId10" Type="http://schemas.openxmlformats.org/officeDocument/2006/relationships/image" Target="../media/image6.png"/><Relationship Id="rId4" Type="http://schemas.openxmlformats.org/officeDocument/2006/relationships/image" Target="../media/image111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16.png"/><Relationship Id="rId7" Type="http://schemas.openxmlformats.org/officeDocument/2006/relationships/image" Target="../media/image53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10" Type="http://schemas.openxmlformats.org/officeDocument/2006/relationships/image" Target="../media/image3.jpg"/><Relationship Id="rId4" Type="http://schemas.openxmlformats.org/officeDocument/2006/relationships/image" Target="../media/image117.png"/><Relationship Id="rId9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4.png"/><Relationship Id="rId11" Type="http://schemas.openxmlformats.org/officeDocument/2006/relationships/image" Target="../media/image3.jpg"/><Relationship Id="rId5" Type="http://schemas.openxmlformats.org/officeDocument/2006/relationships/image" Target="../media/image123.png"/><Relationship Id="rId10" Type="http://schemas.openxmlformats.org/officeDocument/2006/relationships/image" Target="../media/image6.png"/><Relationship Id="rId4" Type="http://schemas.openxmlformats.org/officeDocument/2006/relationships/image" Target="../media/image122.png"/><Relationship Id="rId9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0.png"/><Relationship Id="rId11" Type="http://schemas.openxmlformats.org/officeDocument/2006/relationships/image" Target="../media/image3.jpg"/><Relationship Id="rId5" Type="http://schemas.openxmlformats.org/officeDocument/2006/relationships/image" Target="../media/image129.png"/><Relationship Id="rId10" Type="http://schemas.openxmlformats.org/officeDocument/2006/relationships/image" Target="../media/image6.png"/><Relationship Id="rId4" Type="http://schemas.openxmlformats.org/officeDocument/2006/relationships/image" Target="../media/image128.png"/><Relationship Id="rId9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6.png"/><Relationship Id="rId11" Type="http://schemas.openxmlformats.org/officeDocument/2006/relationships/image" Target="../media/image3.jpg"/><Relationship Id="rId5" Type="http://schemas.openxmlformats.org/officeDocument/2006/relationships/image" Target="../media/image135.png"/><Relationship Id="rId10" Type="http://schemas.openxmlformats.org/officeDocument/2006/relationships/image" Target="../media/image6.png"/><Relationship Id="rId4" Type="http://schemas.openxmlformats.org/officeDocument/2006/relationships/image" Target="../media/image134.png"/><Relationship Id="rId9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2.png"/><Relationship Id="rId11" Type="http://schemas.openxmlformats.org/officeDocument/2006/relationships/image" Target="../media/image3.jpg"/><Relationship Id="rId5" Type="http://schemas.openxmlformats.org/officeDocument/2006/relationships/image" Target="../media/image141.png"/><Relationship Id="rId10" Type="http://schemas.openxmlformats.org/officeDocument/2006/relationships/image" Target="../media/image6.png"/><Relationship Id="rId4" Type="http://schemas.openxmlformats.org/officeDocument/2006/relationships/image" Target="../media/image140.png"/><Relationship Id="rId9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8.png"/><Relationship Id="rId11" Type="http://schemas.openxmlformats.org/officeDocument/2006/relationships/image" Target="../media/image3.jpg"/><Relationship Id="rId5" Type="http://schemas.openxmlformats.org/officeDocument/2006/relationships/image" Target="../media/image147.png"/><Relationship Id="rId10" Type="http://schemas.openxmlformats.org/officeDocument/2006/relationships/image" Target="../media/image6.png"/><Relationship Id="rId4" Type="http://schemas.openxmlformats.org/officeDocument/2006/relationships/image" Target="../media/image146.png"/><Relationship Id="rId9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3" Type="http://schemas.openxmlformats.org/officeDocument/2006/relationships/image" Target="../media/image39.png"/><Relationship Id="rId7" Type="http://schemas.openxmlformats.org/officeDocument/2006/relationships/image" Target="../media/image15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10" Type="http://schemas.openxmlformats.org/officeDocument/2006/relationships/image" Target="../media/image156.jpeg"/><Relationship Id="rId4" Type="http://schemas.openxmlformats.org/officeDocument/2006/relationships/image" Target="../media/image151.png"/><Relationship Id="rId9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png"/><Relationship Id="rId3" Type="http://schemas.openxmlformats.org/officeDocument/2006/relationships/image" Target="../media/image39.png"/><Relationship Id="rId7" Type="http://schemas.openxmlformats.org/officeDocument/2006/relationships/image" Target="../media/image160.png"/><Relationship Id="rId12" Type="http://schemas.openxmlformats.org/officeDocument/2006/relationships/image" Target="../media/image156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9.png"/><Relationship Id="rId11" Type="http://schemas.openxmlformats.org/officeDocument/2006/relationships/image" Target="../media/image6.png"/><Relationship Id="rId5" Type="http://schemas.openxmlformats.org/officeDocument/2006/relationships/image" Target="../media/image158.png"/><Relationship Id="rId10" Type="http://schemas.openxmlformats.org/officeDocument/2006/relationships/image" Target="../media/image163.png"/><Relationship Id="rId4" Type="http://schemas.openxmlformats.org/officeDocument/2006/relationships/image" Target="../media/image157.png"/><Relationship Id="rId9" Type="http://schemas.openxmlformats.org/officeDocument/2006/relationships/image" Target="../media/image16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3" Type="http://schemas.openxmlformats.org/officeDocument/2006/relationships/image" Target="../media/image39.png"/><Relationship Id="rId7" Type="http://schemas.openxmlformats.org/officeDocument/2006/relationships/image" Target="../media/image167.png"/><Relationship Id="rId12" Type="http://schemas.openxmlformats.org/officeDocument/2006/relationships/image" Target="../media/image156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6.png"/><Relationship Id="rId11" Type="http://schemas.openxmlformats.org/officeDocument/2006/relationships/image" Target="../media/image6.png"/><Relationship Id="rId5" Type="http://schemas.openxmlformats.org/officeDocument/2006/relationships/image" Target="../media/image165.png"/><Relationship Id="rId10" Type="http://schemas.openxmlformats.org/officeDocument/2006/relationships/image" Target="../media/image170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9.png"/><Relationship Id="rId7" Type="http://schemas.openxmlformats.org/officeDocument/2006/relationships/image" Target="../media/image17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2.png"/><Relationship Id="rId5" Type="http://schemas.openxmlformats.org/officeDocument/2006/relationships/image" Target="../media/image13.png"/><Relationship Id="rId4" Type="http://schemas.openxmlformats.org/officeDocument/2006/relationships/image" Target="../media/image171.png"/><Relationship Id="rId9" Type="http://schemas.openxmlformats.org/officeDocument/2006/relationships/image" Target="../media/image15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17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3" Type="http://schemas.openxmlformats.org/officeDocument/2006/relationships/image" Target="../media/image39.png"/><Relationship Id="rId7" Type="http://schemas.openxmlformats.org/officeDocument/2006/relationships/image" Target="../media/image181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0.png"/><Relationship Id="rId5" Type="http://schemas.openxmlformats.org/officeDocument/2006/relationships/image" Target="../media/image7.png"/><Relationship Id="rId10" Type="http://schemas.openxmlformats.org/officeDocument/2006/relationships/image" Target="../media/image6.png"/><Relationship Id="rId4" Type="http://schemas.openxmlformats.org/officeDocument/2006/relationships/image" Target="../media/image179.png"/><Relationship Id="rId9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8.png"/><Relationship Id="rId13" Type="http://schemas.openxmlformats.org/officeDocument/2006/relationships/image" Target="../media/image6.png"/><Relationship Id="rId3" Type="http://schemas.openxmlformats.org/officeDocument/2006/relationships/image" Target="../media/image184.png"/><Relationship Id="rId7" Type="http://schemas.openxmlformats.org/officeDocument/2006/relationships/image" Target="../media/image187.png"/><Relationship Id="rId12" Type="http://schemas.openxmlformats.org/officeDocument/2006/relationships/image" Target="../media/image192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6.png"/><Relationship Id="rId11" Type="http://schemas.openxmlformats.org/officeDocument/2006/relationships/image" Target="../media/image191.png"/><Relationship Id="rId5" Type="http://schemas.openxmlformats.org/officeDocument/2006/relationships/image" Target="../media/image185.png"/><Relationship Id="rId10" Type="http://schemas.openxmlformats.org/officeDocument/2006/relationships/image" Target="../media/image190.png"/><Relationship Id="rId4" Type="http://schemas.openxmlformats.org/officeDocument/2006/relationships/image" Target="../media/image39.png"/><Relationship Id="rId9" Type="http://schemas.openxmlformats.org/officeDocument/2006/relationships/image" Target="../media/image189.png"/><Relationship Id="rId1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3" Type="http://schemas.openxmlformats.org/officeDocument/2006/relationships/image" Target="../media/image196.png"/><Relationship Id="rId7" Type="http://schemas.openxmlformats.org/officeDocument/2006/relationships/image" Target="../media/image6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184.png"/><Relationship Id="rId10" Type="http://schemas.openxmlformats.org/officeDocument/2006/relationships/image" Target="../media/image4.png"/><Relationship Id="rId4" Type="http://schemas.openxmlformats.org/officeDocument/2006/relationships/image" Target="../media/image183.png"/><Relationship Id="rId9" Type="http://schemas.openxmlformats.org/officeDocument/2006/relationships/image" Target="../media/image19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1.png"/><Relationship Id="rId5" Type="http://schemas.openxmlformats.org/officeDocument/2006/relationships/image" Target="../media/image200.png"/><Relationship Id="rId4" Type="http://schemas.openxmlformats.org/officeDocument/2006/relationships/image" Target="../media/image19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7" Type="http://schemas.openxmlformats.org/officeDocument/2006/relationships/image" Target="../media/image4.png"/><Relationship Id="rId2" Type="http://schemas.openxmlformats.org/officeDocument/2006/relationships/image" Target="../media/image202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39.png"/><Relationship Id="rId4" Type="http://schemas.openxmlformats.org/officeDocument/2006/relationships/image" Target="../media/image18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04.png"/><Relationship Id="rId7" Type="http://schemas.openxmlformats.org/officeDocument/2006/relationships/image" Target="../media/image6.png"/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7.png"/><Relationship Id="rId5" Type="http://schemas.openxmlformats.org/officeDocument/2006/relationships/image" Target="../media/image206.png"/><Relationship Id="rId4" Type="http://schemas.openxmlformats.org/officeDocument/2006/relationships/image" Target="../media/image20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84.png"/><Relationship Id="rId7" Type="http://schemas.openxmlformats.org/officeDocument/2006/relationships/image" Target="../media/image210.jp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9.jpg"/><Relationship Id="rId5" Type="http://schemas.openxmlformats.org/officeDocument/2006/relationships/image" Target="../media/image208.jpg"/><Relationship Id="rId4" Type="http://schemas.openxmlformats.org/officeDocument/2006/relationships/image" Target="../media/image39.png"/><Relationship Id="rId9" Type="http://schemas.openxmlformats.org/officeDocument/2006/relationships/image" Target="../media/image3.jp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12.png"/><Relationship Id="rId7" Type="http://schemas.openxmlformats.org/officeDocument/2006/relationships/image" Target="../media/image39.png"/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5.png"/><Relationship Id="rId5" Type="http://schemas.openxmlformats.org/officeDocument/2006/relationships/image" Target="../media/image214.png"/><Relationship Id="rId4" Type="http://schemas.openxmlformats.org/officeDocument/2006/relationships/image" Target="../media/image213.png"/><Relationship Id="rId9" Type="http://schemas.openxmlformats.org/officeDocument/2006/relationships/image" Target="../media/image3.jp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13" Type="http://schemas.openxmlformats.org/officeDocument/2006/relationships/image" Target="../media/image3.jpg"/><Relationship Id="rId3" Type="http://schemas.openxmlformats.org/officeDocument/2006/relationships/image" Target="../media/image217.png"/><Relationship Id="rId7" Type="http://schemas.openxmlformats.org/officeDocument/2006/relationships/image" Target="../media/image221.png"/><Relationship Id="rId12" Type="http://schemas.openxmlformats.org/officeDocument/2006/relationships/image" Target="../media/image6.png"/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0.png"/><Relationship Id="rId11" Type="http://schemas.openxmlformats.org/officeDocument/2006/relationships/image" Target="../media/image39.png"/><Relationship Id="rId5" Type="http://schemas.openxmlformats.org/officeDocument/2006/relationships/image" Target="../media/image219.png"/><Relationship Id="rId10" Type="http://schemas.openxmlformats.org/officeDocument/2006/relationships/image" Target="../media/image184.png"/><Relationship Id="rId4" Type="http://schemas.openxmlformats.org/officeDocument/2006/relationships/image" Target="../media/image218.png"/><Relationship Id="rId9" Type="http://schemas.openxmlformats.org/officeDocument/2006/relationships/image" Target="../media/image18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24.png"/><Relationship Id="rId7" Type="http://schemas.openxmlformats.org/officeDocument/2006/relationships/image" Target="../media/image184.png"/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7.png"/><Relationship Id="rId5" Type="http://schemas.openxmlformats.org/officeDocument/2006/relationships/image" Target="../media/image226.png"/><Relationship Id="rId10" Type="http://schemas.openxmlformats.org/officeDocument/2006/relationships/image" Target="../media/image3.jpg"/><Relationship Id="rId4" Type="http://schemas.openxmlformats.org/officeDocument/2006/relationships/image" Target="../media/image225.png"/><Relationship Id="rId9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37.png"/><Relationship Id="rId3" Type="http://schemas.openxmlformats.org/officeDocument/2006/relationships/image" Target="../media/image229.png"/><Relationship Id="rId7" Type="http://schemas.openxmlformats.org/officeDocument/2006/relationships/image" Target="../media/image233.png"/><Relationship Id="rId12" Type="http://schemas.openxmlformats.org/officeDocument/2006/relationships/image" Target="../media/image236.png"/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2.jpg"/><Relationship Id="rId11" Type="http://schemas.openxmlformats.org/officeDocument/2006/relationships/image" Target="../media/image235.emf"/><Relationship Id="rId5" Type="http://schemas.openxmlformats.org/officeDocument/2006/relationships/image" Target="../media/image231.png"/><Relationship Id="rId15" Type="http://schemas.openxmlformats.org/officeDocument/2006/relationships/image" Target="../media/image239.png"/><Relationship Id="rId10" Type="http://schemas.openxmlformats.org/officeDocument/2006/relationships/image" Target="../media/image6.png"/><Relationship Id="rId4" Type="http://schemas.openxmlformats.org/officeDocument/2006/relationships/image" Target="../media/image230.png"/><Relationship Id="rId9" Type="http://schemas.openxmlformats.org/officeDocument/2006/relationships/image" Target="../media/image234.png"/><Relationship Id="rId14" Type="http://schemas.openxmlformats.org/officeDocument/2006/relationships/image" Target="../media/image238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43.png"/><Relationship Id="rId3" Type="http://schemas.openxmlformats.org/officeDocument/2006/relationships/image" Target="../media/image227.png"/><Relationship Id="rId7" Type="http://schemas.openxmlformats.org/officeDocument/2006/relationships/image" Target="../media/image38.png"/><Relationship Id="rId12" Type="http://schemas.openxmlformats.org/officeDocument/2006/relationships/image" Target="../media/image242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9.png"/><Relationship Id="rId5" Type="http://schemas.openxmlformats.org/officeDocument/2006/relationships/image" Target="../media/image39.png"/><Relationship Id="rId10" Type="http://schemas.openxmlformats.org/officeDocument/2006/relationships/image" Target="../media/image241.png"/><Relationship Id="rId4" Type="http://schemas.openxmlformats.org/officeDocument/2006/relationships/image" Target="../media/image184.png"/><Relationship Id="rId9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84.png"/><Relationship Id="rId7" Type="http://schemas.openxmlformats.org/officeDocument/2006/relationships/image" Target="../media/image6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openxmlformats.org/officeDocument/2006/relationships/image" Target="../media/image245.png"/><Relationship Id="rId5" Type="http://schemas.openxmlformats.org/officeDocument/2006/relationships/image" Target="../media/image27.png"/><Relationship Id="rId10" Type="http://schemas.openxmlformats.org/officeDocument/2006/relationships/image" Target="../media/image15.png"/><Relationship Id="rId4" Type="http://schemas.openxmlformats.org/officeDocument/2006/relationships/image" Target="../media/image39.png"/><Relationship Id="rId9" Type="http://schemas.openxmlformats.org/officeDocument/2006/relationships/image" Target="../media/image24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84.png"/><Relationship Id="rId7" Type="http://schemas.openxmlformats.org/officeDocument/2006/relationships/image" Target="../media/image6.png"/><Relationship Id="rId12" Type="http://schemas.openxmlformats.org/officeDocument/2006/relationships/image" Target="../media/image237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microsoft.com/office/2007/relationships/hdphoto" Target="../media/hdphoto1.wdp"/><Relationship Id="rId5" Type="http://schemas.openxmlformats.org/officeDocument/2006/relationships/image" Target="../media/image27.png"/><Relationship Id="rId10" Type="http://schemas.openxmlformats.org/officeDocument/2006/relationships/image" Target="../media/image247.png"/><Relationship Id="rId4" Type="http://schemas.openxmlformats.org/officeDocument/2006/relationships/image" Target="../media/image39.png"/><Relationship Id="rId9" Type="http://schemas.openxmlformats.org/officeDocument/2006/relationships/image" Target="../media/image24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27.png"/><Relationship Id="rId7" Type="http://schemas.openxmlformats.org/officeDocument/2006/relationships/image" Target="../media/image38.png"/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239.png"/><Relationship Id="rId5" Type="http://schemas.openxmlformats.org/officeDocument/2006/relationships/image" Target="../media/image39.png"/><Relationship Id="rId10" Type="http://schemas.openxmlformats.org/officeDocument/2006/relationships/image" Target="../media/image238.png"/><Relationship Id="rId4" Type="http://schemas.openxmlformats.org/officeDocument/2006/relationships/image" Target="../media/image184.png"/><Relationship Id="rId9" Type="http://schemas.openxmlformats.org/officeDocument/2006/relationships/image" Target="../media/image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84.png"/><Relationship Id="rId7" Type="http://schemas.openxmlformats.org/officeDocument/2006/relationships/image" Target="../media/image6.png"/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27.png"/><Relationship Id="rId10" Type="http://schemas.openxmlformats.org/officeDocument/2006/relationships/image" Target="../media/image250.jpg"/><Relationship Id="rId4" Type="http://schemas.openxmlformats.org/officeDocument/2006/relationships/image" Target="../media/image39.png"/><Relationship Id="rId9" Type="http://schemas.openxmlformats.org/officeDocument/2006/relationships/image" Target="../media/image2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человек, одежда, строительство, Одежда повышенной видимост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19520B9-C6D2-B699-B10C-DCA1378D3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3" r="13244"/>
          <a:stretch/>
        </p:blipFill>
        <p:spPr>
          <a:xfrm>
            <a:off x="0" y="2905785"/>
            <a:ext cx="7556500" cy="6850066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A33E4071-E2E5-CD18-97B1-0F41DEA18DEF}"/>
              </a:ext>
            </a:extLst>
          </p:cNvPr>
          <p:cNvSpPr txBox="1"/>
          <p:nvPr/>
        </p:nvSpPr>
        <p:spPr>
          <a:xfrm>
            <a:off x="0" y="9024882"/>
            <a:ext cx="5218290" cy="730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5" dirty="0">
                <a:solidFill>
                  <a:schemeClr val="bg1"/>
                </a:solidFill>
                <a:latin typeface="Trebuchet MS"/>
                <a:cs typeface="Trebuchet MS"/>
              </a:rPr>
              <a:t>ИНН/КПП:</a:t>
            </a:r>
            <a:r>
              <a:rPr sz="900" spc="4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chemeClr val="bg1"/>
                </a:solidFill>
                <a:latin typeface="Trebuchet MS"/>
                <a:cs typeface="Trebuchet MS"/>
              </a:rPr>
              <a:t>9717089672/771701001</a:t>
            </a:r>
            <a:endParaRPr lang="ru-RU" sz="900" spc="225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chemeClr val="bg1"/>
                </a:solidFill>
                <a:latin typeface="Trebuchet MS"/>
                <a:cs typeface="Trebuchet MS"/>
              </a:rPr>
              <a:t>ОГРН</a:t>
            </a:r>
            <a:r>
              <a:rPr sz="900" spc="-3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chemeClr val="bg1"/>
                </a:solidFill>
                <a:latin typeface="Trebuchet MS"/>
                <a:cs typeface="Trebuchet MS"/>
              </a:rPr>
              <a:t>1207700033518</a:t>
            </a:r>
            <a:endParaRPr lang="ru-RU" sz="900" spc="15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5" dirty="0">
                <a:solidFill>
                  <a:schemeClr val="bg1"/>
                </a:solidFill>
                <a:latin typeface="Trebuchet MS"/>
                <a:cs typeface="Trebuchet MS"/>
              </a:rPr>
              <a:t>Р/счет:</a:t>
            </a:r>
            <a:r>
              <a:rPr sz="900" spc="-2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chemeClr val="bg1"/>
                </a:solidFill>
                <a:latin typeface="Trebuchet MS"/>
                <a:cs typeface="Trebuchet MS"/>
              </a:rPr>
              <a:t>40702810701520001126</a:t>
            </a:r>
            <a:r>
              <a:rPr sz="900" spc="22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chemeClr val="bg1"/>
                </a:solidFill>
                <a:latin typeface="Trebuchet MS"/>
                <a:cs typeface="Trebuchet MS"/>
              </a:rPr>
              <a:t>в</a:t>
            </a:r>
            <a:r>
              <a:rPr sz="900" spc="-4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900" spc="-80" dirty="0">
                <a:solidFill>
                  <a:schemeClr val="bg1"/>
                </a:solidFill>
                <a:latin typeface="Trebuchet MS"/>
                <a:cs typeface="Trebuchet MS"/>
              </a:rPr>
              <a:t>АО</a:t>
            </a:r>
            <a:r>
              <a:rPr sz="900" spc="-1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chemeClr val="bg1"/>
                </a:solidFill>
                <a:latin typeface="Trebuchet MS"/>
                <a:cs typeface="Trebuchet MS"/>
              </a:rPr>
              <a:t>"АЛЬФА-</a:t>
            </a:r>
            <a:r>
              <a:rPr sz="900" spc="-10" dirty="0">
                <a:solidFill>
                  <a:schemeClr val="bg1"/>
                </a:solidFill>
                <a:latin typeface="Trebuchet MS"/>
                <a:cs typeface="Trebuchet MS"/>
              </a:rPr>
              <a:t>БАНК"</a:t>
            </a:r>
            <a:endParaRPr sz="900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900" spc="-90" dirty="0">
                <a:solidFill>
                  <a:schemeClr val="bg1"/>
                </a:solidFill>
                <a:latin typeface="Trebuchet MS"/>
                <a:cs typeface="Trebuchet MS"/>
              </a:rPr>
              <a:t>К/счет:</a:t>
            </a:r>
            <a:r>
              <a:rPr sz="900" spc="-3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chemeClr val="bg1"/>
                </a:solidFill>
                <a:latin typeface="Trebuchet MS"/>
                <a:cs typeface="Trebuchet MS"/>
              </a:rPr>
              <a:t>30101810200000000593</a:t>
            </a:r>
            <a:endParaRPr lang="ru-RU" sz="900" spc="215" dirty="0">
              <a:solidFill>
                <a:schemeClr val="bg1"/>
              </a:solidFill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900" spc="-10" dirty="0">
                <a:solidFill>
                  <a:schemeClr val="bg1"/>
                </a:solidFill>
                <a:latin typeface="Trebuchet MS"/>
                <a:cs typeface="Trebuchet MS"/>
              </a:rPr>
              <a:t>БИК:044525593</a:t>
            </a:r>
            <a:endParaRPr sz="9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BF47C6A-493A-4BAE-90C6-E6D3C745E76A}"/>
              </a:ext>
            </a:extLst>
          </p:cNvPr>
          <p:cNvGrpSpPr/>
          <p:nvPr/>
        </p:nvGrpSpPr>
        <p:grpSpPr>
          <a:xfrm>
            <a:off x="973456" y="9894482"/>
            <a:ext cx="5034914" cy="565556"/>
            <a:chOff x="616876" y="9894483"/>
            <a:chExt cx="5034914" cy="565556"/>
          </a:xfrm>
        </p:grpSpPr>
        <p:pic>
          <p:nvPicPr>
            <p:cNvPr id="17" name="object 11">
              <a:extLst>
                <a:ext uri="{FF2B5EF4-FFF2-40B4-BE49-F238E27FC236}">
                  <a16:creationId xmlns:a16="http://schemas.microsoft.com/office/drawing/2014/main" id="{8D411CA7-B2F6-BBB1-54AE-268EDE61C5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6876" y="10025877"/>
              <a:ext cx="1617272" cy="420745"/>
            </a:xfrm>
            <a:prstGeom prst="rect">
              <a:avLst/>
            </a:prstGeom>
          </p:spPr>
        </p:pic>
        <p:pic>
          <p:nvPicPr>
            <p:cNvPr id="18" name="object 10">
              <a:extLst>
                <a:ext uri="{FF2B5EF4-FFF2-40B4-BE49-F238E27FC236}">
                  <a16:creationId xmlns:a16="http://schemas.microsoft.com/office/drawing/2014/main" id="{C6AA620A-9D15-7DC5-2D08-606E55D8CDD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7921" y="9894483"/>
              <a:ext cx="763803" cy="548485"/>
            </a:xfrm>
            <a:prstGeom prst="rect">
              <a:avLst/>
            </a:prstGeom>
          </p:spPr>
        </p:pic>
        <p:pic>
          <p:nvPicPr>
            <p:cNvPr id="19" name="object 13">
              <a:extLst>
                <a:ext uri="{FF2B5EF4-FFF2-40B4-BE49-F238E27FC236}">
                  <a16:creationId xmlns:a16="http://schemas.microsoft.com/office/drawing/2014/main" id="{07472931-BD5B-10F0-93B5-9170565FD091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41091" y="9894483"/>
              <a:ext cx="663592" cy="565555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FF43B998-7B39-E9CC-C24A-BF53AAD65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11182" y="9894484"/>
              <a:ext cx="740608" cy="565555"/>
            </a:xfrm>
            <a:prstGeom prst="rect">
              <a:avLst/>
            </a:prstGeom>
          </p:spPr>
        </p:pic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8115D76-3B08-37AA-0D6D-87B8581B39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717" y="369383"/>
            <a:ext cx="6665066" cy="18608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03826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988" y="3898130"/>
            <a:ext cx="1217210" cy="874075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4646" y="1951143"/>
            <a:ext cx="2013894" cy="523929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4439" y="8487559"/>
            <a:ext cx="1207184" cy="102883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4214437-1C31-F69B-5B5E-FFC6039079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439" y="6253814"/>
            <a:ext cx="1207184" cy="9218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17E9971-C801-8EA8-48EC-9A5F44E394F5}"/>
              </a:ext>
            </a:extLst>
          </p:cNvPr>
          <p:cNvSpPr txBox="1"/>
          <p:nvPr/>
        </p:nvSpPr>
        <p:spPr>
          <a:xfrm>
            <a:off x="2788062" y="1028168"/>
            <a:ext cx="467953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spc="-10" dirty="0">
                <a:solidFill>
                  <a:srgbClr val="6D6E71"/>
                </a:solidFill>
                <a:latin typeface="Trebuchet MS"/>
              </a:rPr>
              <a:t>ООО «ВОГЕЗ» </a:t>
            </a:r>
          </a:p>
          <a:p>
            <a:pPr algn="l"/>
            <a:endParaRPr lang="ru-RU" sz="1400" spc="-10" dirty="0">
              <a:solidFill>
                <a:srgbClr val="6D6E71"/>
              </a:solidFill>
              <a:latin typeface="Trebuchet MS"/>
            </a:endParaRPr>
          </a:p>
          <a:p>
            <a:pPr algn="l"/>
            <a:r>
              <a:rPr lang="ru-RU" sz="1000" b="1" dirty="0">
                <a:solidFill>
                  <a:srgbClr val="6D6E71"/>
                </a:solidFill>
                <a:latin typeface="Trebuchet MS"/>
              </a:rPr>
              <a:t>Специализация:</a:t>
            </a:r>
            <a:r>
              <a:rPr lang="ru-RU" sz="1000" b="1" i="0" dirty="0">
                <a:solidFill>
                  <a:srgbClr val="0F1115"/>
                </a:solidFill>
                <a:effectLst/>
                <a:latin typeface="quote-cjk-patch"/>
              </a:rPr>
              <a:t> </a:t>
            </a:r>
            <a:r>
              <a:rPr lang="ru-RU" sz="800" spc="-25" dirty="0">
                <a:solidFill>
                  <a:srgbClr val="6D6E71"/>
                </a:solidFill>
                <a:latin typeface="Trebuchet MS"/>
              </a:rPr>
              <a:t>Производство теплотехнического оборудования, приборов учета и автоматики для систем теплоснабжения.</a:t>
            </a:r>
          </a:p>
          <a:p>
            <a:pPr algn="l"/>
            <a:endParaRPr lang="ru-RU" sz="800" spc="-25" dirty="0">
              <a:solidFill>
                <a:srgbClr val="6D6E71"/>
              </a:solidFill>
              <a:latin typeface="Trebuchet MS"/>
            </a:endParaRPr>
          </a:p>
          <a:p>
            <a:pPr algn="l"/>
            <a:r>
              <a:rPr lang="ru-RU" sz="1000" b="1" dirty="0">
                <a:solidFill>
                  <a:srgbClr val="6D6E71"/>
                </a:solidFill>
                <a:latin typeface="Trebuchet MS"/>
              </a:rPr>
              <a:t>О компании: </a:t>
            </a:r>
            <a:r>
              <a:rPr lang="ru-RU" sz="800" spc="-25" dirty="0">
                <a:solidFill>
                  <a:srgbClr val="6D6E71"/>
                </a:solidFill>
                <a:latin typeface="Trebuchet MS"/>
              </a:rPr>
              <a:t>Работает на рынке с 1994 года . Предприятие прошло путь от монтажа первых теплосчетчиков до собственного производства ключевых компонентов систем учета и автоматизации теплоснабжения . Сегодня «ВОГЕЗЭНЕРГО» — это надежный поставщик теплотехнического оборудования для промышленных предприятий и объектов коммунальной сферы . Активно участвует в программе импортозамещения, предлагая тепловую автоматику как надежную альтернативу ушедшим зарубежным брендам.</a:t>
            </a:r>
          </a:p>
          <a:p>
            <a:pPr algn="l"/>
            <a:endParaRPr lang="ru-RU" sz="800" spc="-25" dirty="0">
              <a:solidFill>
                <a:srgbClr val="6D6E71"/>
              </a:solidFill>
              <a:latin typeface="Trebuchet MS"/>
            </a:endParaRPr>
          </a:p>
          <a:p>
            <a:pPr algn="l"/>
            <a:r>
              <a:rPr lang="ru-RU" sz="1000" b="1" dirty="0">
                <a:solidFill>
                  <a:srgbClr val="6D6E71"/>
                </a:solidFill>
                <a:latin typeface="Trebuchet MS"/>
              </a:rPr>
              <a:t>Продукция:</a:t>
            </a:r>
            <a:r>
              <a:rPr lang="ru-RU" sz="1000" dirty="0">
                <a:solidFill>
                  <a:srgbClr val="6D6E71"/>
                </a:solidFill>
                <a:latin typeface="Trebuchet MS"/>
              </a:rPr>
              <a:t> </a:t>
            </a:r>
            <a:r>
              <a:rPr lang="ru-RU" sz="800" spc="-25" dirty="0">
                <a:solidFill>
                  <a:srgbClr val="6D6E71"/>
                </a:solidFill>
                <a:latin typeface="Trebuchet MS"/>
              </a:rPr>
              <a:t>Расходомеры «ВИРС-М», «ВИРС-У» для жидких сред, тепловая автоматика, трубопроводная арматура.</a:t>
            </a:r>
          </a:p>
          <a:p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A1B3D7-3191-7BC8-F8ED-925DA085141D}"/>
              </a:ext>
            </a:extLst>
          </p:cNvPr>
          <p:cNvSpPr txBox="1"/>
          <p:nvPr/>
        </p:nvSpPr>
        <p:spPr>
          <a:xfrm>
            <a:off x="2786157" y="3411839"/>
            <a:ext cx="4679538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spc="-10" dirty="0">
                <a:solidFill>
                  <a:srgbClr val="6D6E71"/>
                </a:solidFill>
                <a:latin typeface="Trebuchet MS"/>
              </a:rPr>
              <a:t>ООО «Торговый Дом АДЛ»</a:t>
            </a:r>
          </a:p>
          <a:p>
            <a:pPr algn="l"/>
            <a:br>
              <a:rPr lang="ru-RU" sz="1400" spc="-10" dirty="0">
                <a:solidFill>
                  <a:srgbClr val="6D6E71"/>
                </a:solidFill>
                <a:latin typeface="Trebuchet MS"/>
              </a:rPr>
            </a:br>
            <a:r>
              <a:rPr lang="ru-RU" sz="1000" b="1" dirty="0">
                <a:solidFill>
                  <a:srgbClr val="6D6E71"/>
                </a:solidFill>
                <a:latin typeface="Trebuchet MS"/>
              </a:rPr>
              <a:t>Специализация:</a:t>
            </a:r>
            <a:r>
              <a:rPr lang="ru-RU" sz="800" spc="-25" dirty="0">
                <a:solidFill>
                  <a:srgbClr val="6D6E71"/>
                </a:solidFill>
                <a:latin typeface="Trebuchet MS"/>
              </a:rPr>
              <a:t> Разработка, производство и поставка оборудования для инженерных систем в ЖКХ, водном хозяйстве, строительстве и промышленности.</a:t>
            </a:r>
          </a:p>
          <a:p>
            <a:pPr algn="l"/>
            <a:endParaRPr lang="ru-RU" sz="800" spc="-25" dirty="0">
              <a:solidFill>
                <a:srgbClr val="6D6E71"/>
              </a:solidFill>
              <a:latin typeface="Trebuchet MS"/>
            </a:endParaRPr>
          </a:p>
          <a:p>
            <a:pPr algn="l"/>
            <a:r>
              <a:rPr lang="ru-RU" sz="1000" b="1" dirty="0">
                <a:solidFill>
                  <a:srgbClr val="6D6E71"/>
                </a:solidFill>
                <a:latin typeface="Trebuchet MS"/>
              </a:rPr>
              <a:t>О компании: </a:t>
            </a:r>
            <a:r>
              <a:rPr lang="ru-RU" sz="800" spc="-25" dirty="0">
                <a:solidFill>
                  <a:srgbClr val="6D6E71"/>
                </a:solidFill>
                <a:latin typeface="Trebuchet MS"/>
              </a:rPr>
              <a:t>Основана в 1994 году . С 2002 года работает собственный завод в Подмосковье, где производится продукция, не уступающая, а во многом и превосходящая известные европейские аналоги . Компания входит в реестр системообразующих предприятий России — ее деятельность критически важна для экономики страны и реализации программы импортозамещения.</a:t>
            </a:r>
          </a:p>
          <a:p>
            <a:pPr algn="l"/>
            <a:endParaRPr lang="ru-RU" sz="800" spc="-25" dirty="0">
              <a:solidFill>
                <a:srgbClr val="6D6E71"/>
              </a:solidFill>
              <a:latin typeface="Trebuchet MS"/>
            </a:endParaRPr>
          </a:p>
          <a:p>
            <a:pPr algn="l"/>
            <a:r>
              <a:rPr lang="ru-RU" sz="1000" b="1" dirty="0">
                <a:solidFill>
                  <a:srgbClr val="6D6E71"/>
                </a:solidFill>
                <a:latin typeface="Trebuchet MS"/>
              </a:rPr>
              <a:t>Продукция: </a:t>
            </a:r>
            <a:r>
              <a:rPr lang="ru-RU" sz="800" spc="-25" dirty="0">
                <a:solidFill>
                  <a:srgbClr val="6D6E71"/>
                </a:solidFill>
                <a:latin typeface="Trebuchet MS"/>
              </a:rPr>
              <a:t>Трубопроводная арматура (задвижки «</a:t>
            </a:r>
            <a:r>
              <a:rPr lang="ru-RU" sz="800" spc="-25" dirty="0" err="1">
                <a:solidFill>
                  <a:srgbClr val="6D6E71"/>
                </a:solidFill>
                <a:latin typeface="Trebuchet MS"/>
              </a:rPr>
              <a:t>Гранар</a:t>
            </a:r>
            <a:r>
              <a:rPr lang="ru-RU" sz="800" spc="-25" dirty="0">
                <a:solidFill>
                  <a:srgbClr val="6D6E71"/>
                </a:solidFill>
                <a:latin typeface="Trebuchet MS"/>
              </a:rPr>
              <a:t>», шаровые краны), блочные тепловые пункты, насосное и электрооборудование, КИПиА.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5FC374-340D-7968-701D-D4AE9ECF10DA}"/>
              </a:ext>
            </a:extLst>
          </p:cNvPr>
          <p:cNvSpPr txBox="1"/>
          <p:nvPr/>
        </p:nvSpPr>
        <p:spPr>
          <a:xfrm>
            <a:off x="2788062" y="5591355"/>
            <a:ext cx="4677633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spc="-10" dirty="0">
                <a:solidFill>
                  <a:srgbClr val="6D6E71"/>
                </a:solidFill>
                <a:latin typeface="Trebuchet MS"/>
              </a:rPr>
              <a:t>ООО «КРОНОС ГРУПП»</a:t>
            </a:r>
          </a:p>
          <a:p>
            <a:pPr algn="l"/>
            <a:br>
              <a:rPr lang="ru-RU" sz="800" b="1" i="0" dirty="0">
                <a:solidFill>
                  <a:srgbClr val="0F1115"/>
                </a:solidFill>
                <a:effectLst/>
                <a:latin typeface="quote-cjk-patch"/>
              </a:rPr>
            </a:br>
            <a:r>
              <a:rPr lang="ru-RU" sz="1000" b="1" dirty="0">
                <a:solidFill>
                  <a:srgbClr val="6D6E71"/>
                </a:solidFill>
                <a:latin typeface="Trebuchet MS"/>
              </a:rPr>
              <a:t>Специализация: </a:t>
            </a:r>
            <a:r>
              <a:rPr lang="ru-RU" sz="800" spc="-25" dirty="0">
                <a:solidFill>
                  <a:srgbClr val="6D6E71"/>
                </a:solidFill>
                <a:latin typeface="Trebuchet MS"/>
              </a:rPr>
              <a:t>Изготовление сантехнического и инженерного оборудования, комплектующих, а также разработка решений для систем «Умный дом».</a:t>
            </a:r>
          </a:p>
          <a:p>
            <a:pPr algn="l"/>
            <a:endParaRPr lang="ru-RU" sz="800" spc="-25" dirty="0">
              <a:solidFill>
                <a:srgbClr val="6D6E71"/>
              </a:solidFill>
              <a:latin typeface="Trebuchet MS"/>
            </a:endParaRPr>
          </a:p>
          <a:p>
            <a:pPr algn="l"/>
            <a:r>
              <a:rPr lang="ru-RU" sz="1000" b="1" dirty="0">
                <a:solidFill>
                  <a:srgbClr val="6D6E71"/>
                </a:solidFill>
                <a:latin typeface="Trebuchet MS"/>
              </a:rPr>
              <a:t>О компании: </a:t>
            </a:r>
            <a:r>
              <a:rPr lang="ru-RU" sz="800" spc="-25" dirty="0">
                <a:solidFill>
                  <a:srgbClr val="6D6E71"/>
                </a:solidFill>
                <a:latin typeface="Trebuchet MS"/>
              </a:rPr>
              <a:t>Компания работает на рынке с 2019 года . Основное направление – производство опор, БТП, БИТП. С 2023 года специалистами ООО «КРОНОС ГРУПП» Ведется работа по созданию программно-аппаратного комплекса автоматической системы управления отоплением (ПАК АСУО) для систем «Умный дом» в многоквартирных домах, решающий задачи импортозамещения.</a:t>
            </a:r>
          </a:p>
          <a:p>
            <a:pPr algn="l"/>
            <a:endParaRPr lang="ru-RU" sz="800" spc="-25" dirty="0">
              <a:solidFill>
                <a:srgbClr val="6D6E71"/>
              </a:solidFill>
              <a:latin typeface="Trebuchet MS"/>
            </a:endParaRPr>
          </a:p>
          <a:p>
            <a:pPr algn="l"/>
            <a:r>
              <a:rPr lang="ru-RU" sz="1000" b="1" dirty="0">
                <a:solidFill>
                  <a:srgbClr val="6D6E71"/>
                </a:solidFill>
                <a:latin typeface="Trebuchet MS"/>
              </a:rPr>
              <a:t>Продукция: </a:t>
            </a:r>
            <a:r>
              <a:rPr lang="ru-RU" sz="800" spc="-25" dirty="0">
                <a:solidFill>
                  <a:srgbClr val="6D6E71"/>
                </a:solidFill>
                <a:latin typeface="Trebuchet MS"/>
              </a:rPr>
              <a:t>Опоры для трубопроводов, Блочно-тепловые пункты, Блочно-индивидуальные тепловые пункты, программно-аппаратный комплекс автоматической системы управления отоплением (ПАК АСУО) для квартир в многоквартирных домах, включающий регулирующие клапаны собственной разработки, теплосчетчики и систему защиты от протечек.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7FBE1AC-6E8A-7CEF-690D-016571B3FA5A}"/>
              </a:ext>
            </a:extLst>
          </p:cNvPr>
          <p:cNvSpPr txBox="1"/>
          <p:nvPr/>
        </p:nvSpPr>
        <p:spPr>
          <a:xfrm>
            <a:off x="2786157" y="8180507"/>
            <a:ext cx="468144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b="1" dirty="0">
                <a:solidFill>
                  <a:srgbClr val="6D6E71"/>
                </a:solidFill>
                <a:latin typeface="Trebuchet MS"/>
              </a:rPr>
              <a:t>ООО</a:t>
            </a:r>
            <a:r>
              <a:rPr lang="ru-RU" sz="1400" spc="-10" dirty="0">
                <a:solidFill>
                  <a:srgbClr val="6D6E71"/>
                </a:solidFill>
                <a:latin typeface="Trebuchet MS"/>
              </a:rPr>
              <a:t> «НПО НЕОЛИТ ПРОМ»</a:t>
            </a:r>
          </a:p>
          <a:p>
            <a:pPr algn="l"/>
            <a:endParaRPr lang="ru-RU" sz="1000" spc="-10" dirty="0">
              <a:solidFill>
                <a:srgbClr val="6D6E71"/>
              </a:solidFill>
              <a:latin typeface="Trebuchet MS"/>
            </a:endParaRPr>
          </a:p>
          <a:p>
            <a:pPr algn="l"/>
            <a:r>
              <a:rPr lang="ru-RU" sz="1000" b="1" dirty="0">
                <a:solidFill>
                  <a:srgbClr val="6D6E71"/>
                </a:solidFill>
                <a:latin typeface="Trebuchet MS"/>
              </a:rPr>
              <a:t>Специализация:</a:t>
            </a:r>
            <a:r>
              <a:rPr lang="ru-RU" sz="800" b="0" i="0" dirty="0">
                <a:solidFill>
                  <a:srgbClr val="0F1115"/>
                </a:solidFill>
                <a:effectLst/>
                <a:latin typeface="quote-cjk-patch"/>
              </a:rPr>
              <a:t> </a:t>
            </a:r>
            <a:r>
              <a:rPr lang="ru-RU" sz="800" spc="-25" dirty="0">
                <a:solidFill>
                  <a:srgbClr val="6D6E71"/>
                </a:solidFill>
                <a:latin typeface="Trebuchet MS"/>
              </a:rPr>
              <a:t>Разработка и производство гидравлического и пневматического силового оборудования.</a:t>
            </a:r>
          </a:p>
          <a:p>
            <a:pPr algn="l"/>
            <a:endParaRPr lang="ru-RU" sz="800" spc="-25" dirty="0">
              <a:solidFill>
                <a:srgbClr val="6D6E71"/>
              </a:solidFill>
              <a:latin typeface="Trebuchet MS"/>
            </a:endParaRPr>
          </a:p>
          <a:p>
            <a:pPr algn="l"/>
            <a:r>
              <a:rPr lang="ru-RU" sz="1000" b="1" dirty="0">
                <a:solidFill>
                  <a:srgbClr val="6D6E71"/>
                </a:solidFill>
                <a:latin typeface="Trebuchet MS"/>
              </a:rPr>
              <a:t>О компании: </a:t>
            </a:r>
            <a:r>
              <a:rPr lang="ru-RU" sz="800" spc="-25" dirty="0">
                <a:solidFill>
                  <a:srgbClr val="6D6E71"/>
                </a:solidFill>
                <a:latin typeface="Trebuchet MS"/>
              </a:rPr>
              <a:t>Основана в 2023 году в г. Дубна (Московская область). Компания ведет разработки в тесном сотрудничестве со старейшей кафедрой гидравлики МГТУ им. Н.Э. Баумана (кафедра Э10, основана в 1914 году) в рамках стратегии импортозамещения, так же компания является партнером НИУ МГСУ, совместно с которым производятся расчеты, проектирование и изготовление сейсмоизоляционного и сейсмозащитного оборудования.</a:t>
            </a:r>
          </a:p>
          <a:p>
            <a:pPr algn="l"/>
            <a:endParaRPr lang="ru-RU" sz="800" spc="-25" dirty="0">
              <a:solidFill>
                <a:srgbClr val="6D6E71"/>
              </a:solidFill>
              <a:latin typeface="Trebuchet MS"/>
            </a:endParaRPr>
          </a:p>
          <a:p>
            <a:pPr algn="l"/>
            <a:r>
              <a:rPr lang="ru-RU" sz="1000" b="1" dirty="0">
                <a:solidFill>
                  <a:srgbClr val="6D6E71"/>
                </a:solidFill>
                <a:latin typeface="Trebuchet MS"/>
              </a:rPr>
              <a:t>Продукция:</a:t>
            </a:r>
            <a:r>
              <a:rPr lang="ru-RU" sz="800" dirty="0">
                <a:solidFill>
                  <a:srgbClr val="0F1115"/>
                </a:solidFill>
                <a:latin typeface="quote-cjk-patch"/>
              </a:rPr>
              <a:t> </a:t>
            </a:r>
            <a:r>
              <a:rPr lang="ru-RU" sz="800" spc="-25" dirty="0">
                <a:solidFill>
                  <a:srgbClr val="6D6E71"/>
                </a:solidFill>
                <a:latin typeface="Trebuchet MS"/>
              </a:rPr>
              <a:t>Высокотемпературный дренажный насос, погружной сточно-массовый насос, шламовый насос — импортозамещающий аналог </a:t>
            </a:r>
            <a:r>
              <a:rPr lang="ru-RU" sz="800" spc="-25" dirty="0" err="1">
                <a:solidFill>
                  <a:srgbClr val="6D6E71"/>
                </a:solidFill>
                <a:latin typeface="Trebuchet MS"/>
              </a:rPr>
              <a:t>Flygt</a:t>
            </a:r>
            <a:r>
              <a:rPr lang="ru-RU" sz="800" spc="-25" dirty="0">
                <a:solidFill>
                  <a:srgbClr val="6D6E71"/>
                </a:solidFill>
                <a:latin typeface="Trebuchet MS"/>
              </a:rPr>
              <a:t>, сейсмозащитное оборудование, сейсмоизоляционное оборудование.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989047-3D21-943D-310C-FB3399B6FF8D}"/>
              </a:ext>
            </a:extLst>
          </p:cNvPr>
          <p:cNvSpPr txBox="1"/>
          <p:nvPr/>
        </p:nvSpPr>
        <p:spPr>
          <a:xfrm>
            <a:off x="2996946" y="182776"/>
            <a:ext cx="1562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spc="-10" dirty="0">
                <a:solidFill>
                  <a:srgbClr val="6D6E71"/>
                </a:solidFill>
                <a:latin typeface="Trebuchet MS"/>
              </a:rPr>
              <a:t>Партнеры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Рисунок 34" descr="Изображение выглядит как Прямоугольник, черно-бел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74826D6-D1E6-673B-2CAE-79A9544DFC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7459"/>
            <a:ext cx="7556500" cy="5943600"/>
          </a:xfrm>
          <a:prstGeom prst="rect">
            <a:avLst/>
          </a:prstGeom>
        </p:spPr>
      </p:pic>
      <p:pic>
        <p:nvPicPr>
          <p:cNvPr id="49" name="Рисунок 48" descr="Изображение выглядит как цилиндр, крас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3F44684-7B8E-835B-9A3F-40BB0DA5DD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86" t="3146" r="30458" b="2821"/>
          <a:stretch/>
        </p:blipFill>
        <p:spPr>
          <a:xfrm>
            <a:off x="1658965" y="1725161"/>
            <a:ext cx="1452880" cy="3561903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287997" y="8404107"/>
            <a:ext cx="36195" cy="144145"/>
          </a:xfrm>
          <a:custGeom>
            <a:avLst/>
            <a:gdLst/>
            <a:ahLst/>
            <a:cxnLst/>
            <a:rect l="l" t="t" r="r" b="b"/>
            <a:pathLst>
              <a:path w="36195" h="144145">
                <a:moveTo>
                  <a:pt x="36004" y="0"/>
                </a:moveTo>
                <a:lnTo>
                  <a:pt x="0" y="0"/>
                </a:lnTo>
                <a:lnTo>
                  <a:pt x="0" y="144005"/>
                </a:lnTo>
                <a:lnTo>
                  <a:pt x="36004" y="144005"/>
                </a:lnTo>
                <a:lnTo>
                  <a:pt x="36004" y="0"/>
                </a:lnTo>
                <a:close/>
              </a:path>
            </a:pathLst>
          </a:custGeom>
          <a:solidFill>
            <a:srgbClr val="DA21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5300" y="7796388"/>
            <a:ext cx="6322350" cy="16158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-145" dirty="0">
                <a:solidFill>
                  <a:srgbClr val="333C42"/>
                </a:solidFill>
                <a:latin typeface="Arial"/>
                <a:cs typeface="Arial"/>
              </a:rPr>
              <a:t>Оборудование</a:t>
            </a:r>
            <a:r>
              <a:rPr sz="2300" spc="-90" dirty="0">
                <a:solidFill>
                  <a:srgbClr val="333C42"/>
                </a:solidFill>
                <a:latin typeface="Arial"/>
                <a:cs typeface="Arial"/>
              </a:rPr>
              <a:t> </a:t>
            </a:r>
            <a:r>
              <a:rPr sz="2300" spc="-215" dirty="0">
                <a:solidFill>
                  <a:srgbClr val="333C42"/>
                </a:solidFill>
                <a:latin typeface="Arial"/>
                <a:cs typeface="Arial"/>
              </a:rPr>
              <a:t>для</a:t>
            </a:r>
            <a:r>
              <a:rPr sz="2300" spc="-90" dirty="0">
                <a:solidFill>
                  <a:srgbClr val="333C42"/>
                </a:solidFill>
                <a:latin typeface="Arial"/>
                <a:cs typeface="Arial"/>
              </a:rPr>
              <a:t> </a:t>
            </a:r>
            <a:r>
              <a:rPr sz="2300" spc="-125" dirty="0">
                <a:solidFill>
                  <a:srgbClr val="333C42"/>
                </a:solidFill>
                <a:latin typeface="Arial"/>
                <a:cs typeface="Arial"/>
              </a:rPr>
              <a:t>инженерных</a:t>
            </a:r>
            <a:r>
              <a:rPr sz="2300" spc="-90" dirty="0">
                <a:solidFill>
                  <a:srgbClr val="333C42"/>
                </a:solidFill>
                <a:latin typeface="Arial"/>
                <a:cs typeface="Arial"/>
              </a:rPr>
              <a:t> </a:t>
            </a:r>
            <a:r>
              <a:rPr sz="2300" spc="-125" dirty="0">
                <a:solidFill>
                  <a:srgbClr val="333C42"/>
                </a:solidFill>
                <a:latin typeface="Arial"/>
                <a:cs typeface="Arial"/>
              </a:rPr>
              <a:t>систем</a:t>
            </a:r>
            <a:endParaRPr sz="2300" dirty="0">
              <a:latin typeface="Arial"/>
              <a:cs typeface="Arial"/>
            </a:endParaRPr>
          </a:p>
          <a:p>
            <a:pPr marL="174625" marR="2662555">
              <a:lnSpc>
                <a:spcPct val="139200"/>
              </a:lnSpc>
              <a:spcBef>
                <a:spcPts val="955"/>
              </a:spcBef>
            </a:pPr>
            <a:r>
              <a:rPr sz="1400" spc="-90" dirty="0" err="1">
                <a:solidFill>
                  <a:srgbClr val="333C42"/>
                </a:solidFill>
                <a:latin typeface="Arial"/>
                <a:cs typeface="Arial"/>
              </a:rPr>
              <a:t>Трубопроводная</a:t>
            </a:r>
            <a:r>
              <a:rPr sz="1400" spc="-20" dirty="0">
                <a:solidFill>
                  <a:srgbClr val="333C42"/>
                </a:solidFill>
                <a:latin typeface="Arial"/>
                <a:cs typeface="Arial"/>
              </a:rPr>
              <a:t> </a:t>
            </a:r>
            <a:r>
              <a:rPr sz="1400" spc="-90" dirty="0" err="1">
                <a:solidFill>
                  <a:srgbClr val="333C42"/>
                </a:solidFill>
                <a:latin typeface="Arial"/>
                <a:cs typeface="Arial"/>
              </a:rPr>
              <a:t>арматура</a:t>
            </a:r>
            <a:endParaRPr lang="ru-RU" sz="1400" spc="-90" dirty="0">
              <a:solidFill>
                <a:srgbClr val="333C42"/>
              </a:solidFill>
              <a:latin typeface="Arial"/>
              <a:cs typeface="Arial"/>
            </a:endParaRPr>
          </a:p>
          <a:p>
            <a:pPr marL="174625" marR="2662555">
              <a:lnSpc>
                <a:spcPct val="139200"/>
              </a:lnSpc>
              <a:spcBef>
                <a:spcPts val="955"/>
              </a:spcBef>
            </a:pPr>
            <a:r>
              <a:rPr sz="1400" spc="-85" dirty="0" err="1">
                <a:solidFill>
                  <a:srgbClr val="333C42"/>
                </a:solidFill>
                <a:latin typeface="Arial"/>
                <a:cs typeface="Arial"/>
              </a:rPr>
              <a:t>Насосное</a:t>
            </a:r>
            <a:r>
              <a:rPr sz="1400" spc="-35" dirty="0">
                <a:solidFill>
                  <a:srgbClr val="333C42"/>
                </a:solidFill>
                <a:latin typeface="Arial"/>
                <a:cs typeface="Arial"/>
              </a:rPr>
              <a:t> </a:t>
            </a:r>
            <a:r>
              <a:rPr sz="1400" spc="-10" dirty="0" err="1">
                <a:solidFill>
                  <a:srgbClr val="333C42"/>
                </a:solidFill>
                <a:latin typeface="Arial"/>
                <a:cs typeface="Arial"/>
              </a:rPr>
              <a:t>оборудование</a:t>
            </a:r>
            <a:endParaRPr lang="ru-RU" sz="1400" spc="-10" dirty="0">
              <a:solidFill>
                <a:srgbClr val="333C42"/>
              </a:solidFill>
              <a:latin typeface="Arial"/>
              <a:cs typeface="Arial"/>
            </a:endParaRPr>
          </a:p>
          <a:p>
            <a:pPr marL="174625" marR="2662555">
              <a:lnSpc>
                <a:spcPct val="139200"/>
              </a:lnSpc>
              <a:spcBef>
                <a:spcPts val="955"/>
              </a:spcBef>
            </a:pPr>
            <a:r>
              <a:rPr lang="ru-RU" sz="1400" spc="-10" dirty="0">
                <a:solidFill>
                  <a:srgbClr val="333C42"/>
                </a:solidFill>
                <a:latin typeface="Arial"/>
                <a:cs typeface="Arial"/>
              </a:rPr>
              <a:t>Сейсмозащитное оборудование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284076" y="8809749"/>
            <a:ext cx="36195" cy="144145"/>
          </a:xfrm>
          <a:custGeom>
            <a:avLst/>
            <a:gdLst/>
            <a:ahLst/>
            <a:cxnLst/>
            <a:rect l="l" t="t" r="r" b="b"/>
            <a:pathLst>
              <a:path w="36195" h="144145">
                <a:moveTo>
                  <a:pt x="36004" y="0"/>
                </a:moveTo>
                <a:lnTo>
                  <a:pt x="0" y="0"/>
                </a:lnTo>
                <a:lnTo>
                  <a:pt x="0" y="144005"/>
                </a:lnTo>
                <a:lnTo>
                  <a:pt x="36004" y="144005"/>
                </a:lnTo>
                <a:lnTo>
                  <a:pt x="36004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79E0996-627A-66F0-7F50-497400241084}"/>
              </a:ext>
            </a:extLst>
          </p:cNvPr>
          <p:cNvSpPr/>
          <p:nvPr/>
        </p:nvSpPr>
        <p:spPr>
          <a:xfrm>
            <a:off x="284076" y="9215391"/>
            <a:ext cx="36195" cy="144145"/>
          </a:xfrm>
          <a:custGeom>
            <a:avLst/>
            <a:gdLst/>
            <a:ahLst/>
            <a:cxnLst/>
            <a:rect l="l" t="t" r="r" b="b"/>
            <a:pathLst>
              <a:path w="36195" h="144145">
                <a:moveTo>
                  <a:pt x="36004" y="0"/>
                </a:moveTo>
                <a:lnTo>
                  <a:pt x="0" y="0"/>
                </a:lnTo>
                <a:lnTo>
                  <a:pt x="0" y="144005"/>
                </a:lnTo>
                <a:lnTo>
                  <a:pt x="36004" y="144005"/>
                </a:lnTo>
                <a:lnTo>
                  <a:pt x="36004" y="0"/>
                </a:lnTo>
                <a:close/>
              </a:path>
            </a:pathLst>
          </a:custGeom>
          <a:solidFill>
            <a:srgbClr val="00B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5" name="Рисунок 44" descr="Изображение выглядит как дизайн, ст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2269D56-AFED-9D60-ACF9-0417D5BE38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250" y="5663068"/>
            <a:ext cx="2787922" cy="2090943"/>
          </a:xfrm>
          <a:prstGeom prst="rect">
            <a:avLst/>
          </a:prstGeom>
        </p:spPr>
      </p:pic>
      <p:pic>
        <p:nvPicPr>
          <p:cNvPr id="48" name="Рисунок 47" descr="Изображение выглядит как колесо, шина, автокомпонент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708B1EB-F890-88AC-1D9F-A5C8C5D8CA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68" y="2384234"/>
            <a:ext cx="1814984" cy="2902830"/>
          </a:xfrm>
          <a:prstGeom prst="rect">
            <a:avLst/>
          </a:prstGeom>
        </p:spPr>
      </p:pic>
      <p:pic>
        <p:nvPicPr>
          <p:cNvPr id="44" name="Рисунок 43" descr="Изображение выглядит как цилиндр, серебряный, зажигал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F71655-1467-CD9E-C690-3ED1AAD925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3" y="4502788"/>
            <a:ext cx="3427367" cy="3172590"/>
          </a:xfrm>
          <a:prstGeom prst="rect">
            <a:avLst/>
          </a:prstGeom>
        </p:spPr>
      </p:pic>
      <p:pic>
        <p:nvPicPr>
          <p:cNvPr id="50" name="Рисунок 49" descr="Изображение выглядит как стальной, металл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D5A561C-6DC7-187E-0504-9000F770045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42933" y="1910281"/>
            <a:ext cx="1710434" cy="2849975"/>
          </a:xfrm>
          <a:prstGeom prst="rect">
            <a:avLst/>
          </a:prstGeom>
        </p:spPr>
      </p:pic>
      <p:pic>
        <p:nvPicPr>
          <p:cNvPr id="51" name="Рисунок 50" descr="Изображение выглядит как машина, синий, метр, ноч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4400475-2DBB-D89C-E8D3-90F9FFD407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099" y="2145072"/>
            <a:ext cx="2504187" cy="2504187"/>
          </a:xfrm>
          <a:prstGeom prst="rect">
            <a:avLst/>
          </a:prstGeom>
        </p:spPr>
      </p:pic>
      <p:pic>
        <p:nvPicPr>
          <p:cNvPr id="47" name="Picture 2" descr="Image 1 of 6">
            <a:extLst>
              <a:ext uri="{FF2B5EF4-FFF2-40B4-BE49-F238E27FC236}">
                <a16:creationId xmlns:a16="http://schemas.microsoft.com/office/drawing/2014/main" id="{6FCDA250-43DD-8CF3-7D1E-BC67F8EE4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382" y="3643156"/>
            <a:ext cx="2074424" cy="207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Рисунок 45" descr="Изображение выглядит как ст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722AC19-E091-08AF-AF47-C63B1C8E3C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192" y="4502788"/>
            <a:ext cx="3505200" cy="1821061"/>
          </a:xfrm>
          <a:prstGeom prst="rect">
            <a:avLst/>
          </a:prstGeom>
        </p:spPr>
      </p:pic>
      <p:pic>
        <p:nvPicPr>
          <p:cNvPr id="52" name="Picture 6">
            <a:extLst>
              <a:ext uri="{FF2B5EF4-FFF2-40B4-BE49-F238E27FC236}">
                <a16:creationId xmlns:a16="http://schemas.microsoft.com/office/drawing/2014/main" id="{A7115034-15C1-B4A2-6EE1-86D7AD939B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75" t="6187" r="30924" b="6059"/>
          <a:stretch/>
        </p:blipFill>
        <p:spPr bwMode="auto">
          <a:xfrm>
            <a:off x="3311634" y="2258382"/>
            <a:ext cx="861224" cy="182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327C7D-3C55-857F-24FE-AEBFBEE64E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60805" y="83283"/>
            <a:ext cx="1726824" cy="482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" y="10161004"/>
            <a:ext cx="360680" cy="215900"/>
          </a:xfrm>
          <a:custGeom>
            <a:avLst/>
            <a:gdLst/>
            <a:ahLst/>
            <a:cxnLst/>
            <a:rect l="l" t="t" r="r" b="b"/>
            <a:pathLst>
              <a:path w="360680" h="215900">
                <a:moveTo>
                  <a:pt x="0" y="215569"/>
                </a:moveTo>
                <a:lnTo>
                  <a:pt x="360451" y="215569"/>
                </a:lnTo>
                <a:lnTo>
                  <a:pt x="36045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0453" y="10161004"/>
            <a:ext cx="114933" cy="215900"/>
            <a:chOff x="360451" y="10161003"/>
            <a:chExt cx="114935" cy="215900"/>
          </a:xfrm>
        </p:grpSpPr>
        <p:sp>
          <p:nvSpPr>
            <p:cNvPr id="4" name="object 4"/>
            <p:cNvSpPr/>
            <p:nvPr/>
          </p:nvSpPr>
          <p:spPr>
            <a:xfrm>
              <a:off x="473494" y="10161003"/>
              <a:ext cx="1905" cy="215900"/>
            </a:xfrm>
            <a:custGeom>
              <a:avLst/>
              <a:gdLst/>
              <a:ahLst/>
              <a:cxnLst/>
              <a:rect l="l" t="t" r="r" b="b"/>
              <a:pathLst>
                <a:path w="1904" h="215900">
                  <a:moveTo>
                    <a:pt x="0" y="215569"/>
                  </a:moveTo>
                  <a:lnTo>
                    <a:pt x="1701" y="215569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45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67300" y="10176070"/>
            <a:ext cx="84454" cy="1514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698">
              <a:spcBef>
                <a:spcPts val="101"/>
              </a:spcBef>
            </a:pPr>
            <a:r>
              <a:rPr lang="ru-RU" sz="901" spc="-50" dirty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endParaRPr sz="901" dirty="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" y="522000"/>
            <a:ext cx="7560307" cy="2718433"/>
            <a:chOff x="0" y="521995"/>
            <a:chExt cx="7560309" cy="271843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34003" y="522003"/>
              <a:ext cx="3725996" cy="271799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21995"/>
              <a:ext cx="3797998" cy="2718003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2789959" y="3390087"/>
            <a:ext cx="422907" cy="193674"/>
            <a:chOff x="3059346" y="3420003"/>
            <a:chExt cx="422909" cy="193675"/>
          </a:xfrm>
        </p:grpSpPr>
        <p:sp>
          <p:nvSpPr>
            <p:cNvPr id="11" name="object 11"/>
            <p:cNvSpPr/>
            <p:nvPr/>
          </p:nvSpPr>
          <p:spPr>
            <a:xfrm>
              <a:off x="3059346" y="3420003"/>
              <a:ext cx="193675" cy="193675"/>
            </a:xfrm>
            <a:custGeom>
              <a:avLst/>
              <a:gdLst/>
              <a:ahLst/>
              <a:cxnLst/>
              <a:rect l="l" t="t" r="r" b="b"/>
              <a:pathLst>
                <a:path w="193675" h="193675">
                  <a:moveTo>
                    <a:pt x="154978" y="0"/>
                  </a:moveTo>
                  <a:lnTo>
                    <a:pt x="38036" y="0"/>
                  </a:lnTo>
                  <a:lnTo>
                    <a:pt x="23242" y="2992"/>
                  </a:lnTo>
                  <a:lnTo>
                    <a:pt x="11150" y="11150"/>
                  </a:lnTo>
                  <a:lnTo>
                    <a:pt x="2992" y="23242"/>
                  </a:lnTo>
                  <a:lnTo>
                    <a:pt x="0" y="38036"/>
                  </a:lnTo>
                  <a:lnTo>
                    <a:pt x="0" y="154978"/>
                  </a:lnTo>
                  <a:lnTo>
                    <a:pt x="2989" y="169864"/>
                  </a:lnTo>
                  <a:lnTo>
                    <a:pt x="11141" y="182010"/>
                  </a:lnTo>
                  <a:lnTo>
                    <a:pt x="23231" y="190193"/>
                  </a:lnTo>
                  <a:lnTo>
                    <a:pt x="38036" y="193192"/>
                  </a:lnTo>
                  <a:lnTo>
                    <a:pt x="154978" y="193192"/>
                  </a:lnTo>
                  <a:lnTo>
                    <a:pt x="190280" y="169600"/>
                  </a:lnTo>
                  <a:lnTo>
                    <a:pt x="193192" y="154978"/>
                  </a:lnTo>
                  <a:lnTo>
                    <a:pt x="193192" y="38036"/>
                  </a:lnTo>
                  <a:lnTo>
                    <a:pt x="169562" y="2867"/>
                  </a:lnTo>
                  <a:lnTo>
                    <a:pt x="15497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88858" y="3420009"/>
              <a:ext cx="193192" cy="19331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091142" y="3454552"/>
              <a:ext cx="130810" cy="125095"/>
            </a:xfrm>
            <a:custGeom>
              <a:avLst/>
              <a:gdLst/>
              <a:ahLst/>
              <a:cxnLst/>
              <a:rect l="l" t="t" r="r" b="b"/>
              <a:pathLst>
                <a:path w="130810" h="125095">
                  <a:moveTo>
                    <a:pt x="130263" y="46304"/>
                  </a:moveTo>
                  <a:lnTo>
                    <a:pt x="68922" y="83172"/>
                  </a:lnTo>
                  <a:lnTo>
                    <a:pt x="68973" y="7747"/>
                  </a:lnTo>
                  <a:lnTo>
                    <a:pt x="82626" y="7747"/>
                  </a:lnTo>
                  <a:lnTo>
                    <a:pt x="82626" y="0"/>
                  </a:lnTo>
                  <a:lnTo>
                    <a:pt x="47891" y="0"/>
                  </a:lnTo>
                  <a:lnTo>
                    <a:pt x="47891" y="7747"/>
                  </a:lnTo>
                  <a:lnTo>
                    <a:pt x="61277" y="7747"/>
                  </a:lnTo>
                  <a:lnTo>
                    <a:pt x="61214" y="83070"/>
                  </a:lnTo>
                  <a:lnTo>
                    <a:pt x="0" y="46177"/>
                  </a:lnTo>
                  <a:lnTo>
                    <a:pt x="0" y="124510"/>
                  </a:lnTo>
                  <a:lnTo>
                    <a:pt x="65011" y="85369"/>
                  </a:lnTo>
                  <a:lnTo>
                    <a:pt x="65252" y="85369"/>
                  </a:lnTo>
                  <a:lnTo>
                    <a:pt x="65024" y="85509"/>
                  </a:lnTo>
                  <a:lnTo>
                    <a:pt x="130263" y="124625"/>
                  </a:lnTo>
                  <a:lnTo>
                    <a:pt x="130263" y="4630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15569" y="3303684"/>
            <a:ext cx="9799047" cy="518091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698">
              <a:spcBef>
                <a:spcPts val="518"/>
              </a:spcBef>
            </a:pPr>
            <a:r>
              <a:rPr lang="ru-RU" sz="1600" b="1" spc="10" dirty="0">
                <a:solidFill>
                  <a:srgbClr val="5A6870"/>
                </a:solidFill>
                <a:latin typeface="Calibri"/>
                <a:cs typeface="Calibri"/>
              </a:rPr>
              <a:t>  </a:t>
            </a:r>
            <a:r>
              <a:rPr sz="1600" b="1" spc="10" dirty="0" err="1">
                <a:solidFill>
                  <a:srgbClr val="5A6870"/>
                </a:solidFill>
                <a:latin typeface="Calibri"/>
                <a:cs typeface="Calibri"/>
              </a:rPr>
              <a:t>Трубопроводная</a:t>
            </a:r>
            <a:r>
              <a:rPr sz="1600" b="1" spc="354" dirty="0">
                <a:solidFill>
                  <a:srgbClr val="5A6870"/>
                </a:solidFill>
                <a:latin typeface="Calibri"/>
                <a:cs typeface="Calibri"/>
              </a:rPr>
              <a:t> </a:t>
            </a:r>
            <a:r>
              <a:rPr sz="1600" b="1" spc="36" dirty="0">
                <a:solidFill>
                  <a:srgbClr val="5A6870"/>
                </a:solidFill>
                <a:latin typeface="Calibri"/>
                <a:cs typeface="Calibri"/>
              </a:rPr>
              <a:t>арматура</a:t>
            </a:r>
            <a:endParaRPr sz="1600" dirty="0">
              <a:latin typeface="Calibri"/>
              <a:cs typeface="Calibri"/>
            </a:endParaRPr>
          </a:p>
          <a:p>
            <a:pPr marL="228580">
              <a:spcBef>
                <a:spcPts val="382"/>
              </a:spcBef>
            </a:pPr>
            <a:endParaRPr sz="1000" dirty="0">
              <a:latin typeface="Trebuchet MS"/>
              <a:cs typeface="Trebuchet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50784" y="3392597"/>
            <a:ext cx="190319" cy="190381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екст, снимок экрана, бумага, меню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4765C37-0DDB-1219-CC02-B37AD5CCA2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79" y="3647444"/>
            <a:ext cx="6905532" cy="631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019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17683" y="10063286"/>
            <a:ext cx="1866" cy="211518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pPr defTabSz="895887"/>
            <a:endParaRPr sz="1764"/>
          </a:p>
        </p:txBody>
      </p:sp>
      <p:grpSp>
        <p:nvGrpSpPr>
          <p:cNvPr id="3" name="object 3"/>
          <p:cNvGrpSpPr/>
          <p:nvPr/>
        </p:nvGrpSpPr>
        <p:grpSpPr>
          <a:xfrm>
            <a:off x="7019350" y="10063286"/>
            <a:ext cx="464094" cy="211518"/>
            <a:chOff x="7086498" y="10161003"/>
            <a:chExt cx="473709" cy="215900"/>
          </a:xfrm>
        </p:grpSpPr>
        <p:sp>
          <p:nvSpPr>
            <p:cNvPr id="4" name="object 4"/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pPr defTabSz="895887"/>
              <a:endParaRPr sz="1764"/>
            </a:p>
          </p:txBody>
        </p:sp>
        <p:sp>
          <p:nvSpPr>
            <p:cNvPr id="5" name="object 5"/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pPr defTabSz="895887"/>
              <a:endParaRPr sz="1764"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230126" y="10076796"/>
            <a:ext cx="82741" cy="148306"/>
          </a:xfrm>
          <a:prstGeom prst="rect">
            <a:avLst/>
          </a:prstGeom>
        </p:spPr>
        <p:txBody>
          <a:bodyPr vert="horz" wrap="square" lIns="0" tIns="12442" rIns="0" bIns="0" rtlCol="0">
            <a:spAutoFit/>
          </a:bodyPr>
          <a:lstStyle/>
          <a:p>
            <a:pPr marL="12443" defTabSz="895887">
              <a:spcBef>
                <a:spcPts val="98"/>
              </a:spcBef>
            </a:pPr>
            <a:r>
              <a:rPr lang="ru-RU" sz="882" spc="-49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882" dirty="0">
              <a:latin typeface="Trebuchet MS"/>
              <a:cs typeface="Trebuchet MS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619925"/>
            <a:ext cx="7556499" cy="2663258"/>
            <a:chOff x="0" y="521995"/>
            <a:chExt cx="7560309" cy="271843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70693" y="521995"/>
              <a:ext cx="3789311" cy="271800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521995"/>
              <a:ext cx="3739769" cy="2718003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2442522" y="3442781"/>
            <a:ext cx="414326" cy="189744"/>
            <a:chOff x="2834435" y="3408346"/>
            <a:chExt cx="422909" cy="19367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63972" y="3408346"/>
              <a:ext cx="193192" cy="1933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34435" y="3408351"/>
              <a:ext cx="193192" cy="193192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91778" y="3377350"/>
            <a:ext cx="8997111" cy="3273901"/>
          </a:xfrm>
          <a:prstGeom prst="rect">
            <a:avLst/>
          </a:prstGeom>
        </p:spPr>
        <p:txBody>
          <a:bodyPr vert="horz" wrap="square" lIns="0" tIns="64699" rIns="0" bIns="0" rtlCol="0">
            <a:spAutoFit/>
          </a:bodyPr>
          <a:lstStyle/>
          <a:p>
            <a:pPr marL="12443" defTabSz="895887">
              <a:spcBef>
                <a:spcPts val="510"/>
              </a:spcBef>
            </a:pPr>
            <a:r>
              <a:rPr sz="1567" b="1" dirty="0">
                <a:solidFill>
                  <a:srgbClr val="5A6870"/>
                </a:solidFill>
                <a:latin typeface="Calibri"/>
                <a:cs typeface="Calibri"/>
              </a:rPr>
              <a:t>Насосное</a:t>
            </a:r>
            <a:r>
              <a:rPr sz="1567" b="1" spc="309" dirty="0">
                <a:solidFill>
                  <a:srgbClr val="5A6870"/>
                </a:solidFill>
                <a:latin typeface="Calibri"/>
                <a:cs typeface="Calibri"/>
              </a:rPr>
              <a:t> </a:t>
            </a:r>
            <a:r>
              <a:rPr sz="1567" b="1" spc="-10" dirty="0">
                <a:solidFill>
                  <a:srgbClr val="5A6870"/>
                </a:solidFill>
                <a:latin typeface="Calibri"/>
                <a:cs typeface="Calibri"/>
              </a:rPr>
              <a:t>оборудование</a:t>
            </a:r>
            <a:endParaRPr sz="1567" dirty="0">
              <a:latin typeface="Calibri"/>
              <a:cs typeface="Calibri"/>
            </a:endParaRPr>
          </a:p>
          <a:p>
            <a:pPr algn="ctr">
              <a:spcBef>
                <a:spcPts val="377"/>
              </a:spcBef>
            </a:pPr>
            <a:r>
              <a:rPr sz="1000" spc="-29" dirty="0">
                <a:solidFill>
                  <a:schemeClr val="bg1"/>
                </a:solidFill>
                <a:latin typeface="Trebuchet MS"/>
              </a:rPr>
              <a:t>Канализационные насосные Установки "НЕО КН" (НЕОЛИТ) . . . . . . </a:t>
            </a:r>
            <a:r>
              <a:rPr sz="1000" spc="-29" dirty="0">
                <a:solidFill>
                  <a:srgbClr val="FF0000"/>
                </a:solidFill>
                <a:latin typeface="Trebuchet MS"/>
              </a:rPr>
              <a:t>. . . . . .  . . . . </a:t>
            </a:r>
          </a:p>
          <a:p>
            <a:pPr algn="ctr">
              <a:spcBef>
                <a:spcPts val="377"/>
              </a:spcBef>
            </a:pPr>
            <a:r>
              <a:rPr sz="1000" spc="-29" dirty="0">
                <a:solidFill>
                  <a:srgbClr val="FF0000"/>
                </a:solidFill>
                <a:latin typeface="Trebuchet MS"/>
              </a:rPr>
              <a:t>Высокотемпературные дренажные насосные установки "НЕО </a:t>
            </a:r>
            <a:r>
              <a:rPr sz="1000" spc="-29" dirty="0" err="1">
                <a:solidFill>
                  <a:srgbClr val="FF0000"/>
                </a:solidFill>
                <a:latin typeface="Trebuchet MS"/>
              </a:rPr>
              <a:t>Баума</a:t>
            </a:r>
            <a:r>
              <a:rPr sz="1000" spc="-29" dirty="0">
                <a:solidFill>
                  <a:srgbClr val="FF0000"/>
                </a:solidFill>
                <a:latin typeface="Trebuchet MS"/>
              </a:rPr>
              <a:t>. . . . . .</a:t>
            </a:r>
          </a:p>
          <a:p>
            <a:pPr algn="ctr">
              <a:spcBef>
                <a:spcPts val="377"/>
              </a:spcBef>
            </a:pPr>
            <a:r>
              <a:rPr sz="1000" spc="-29" dirty="0">
                <a:solidFill>
                  <a:srgbClr val="FF0000"/>
                </a:solidFill>
                <a:latin typeface="Trebuchet MS"/>
              </a:rPr>
              <a:t>Насосные установки для тяжёлого шлама "НЕО ШН" (НЕОЛИТ) . . . . . . . . . . . . . . </a:t>
            </a:r>
            <a:r>
              <a:rPr lang="ru-RU" sz="1000" spc="-29" dirty="0">
                <a:solidFill>
                  <a:srgbClr val="FF0000"/>
                </a:solidFill>
                <a:latin typeface="Trebuchet MS"/>
              </a:rPr>
              <a:t>.</a:t>
            </a:r>
            <a:endParaRPr sz="1000" spc="-29" dirty="0">
              <a:solidFill>
                <a:srgbClr val="FF0000"/>
              </a:solidFill>
              <a:latin typeface="Trebuchet MS"/>
            </a:endParaRPr>
          </a:p>
          <a:p>
            <a:pPr algn="ctr">
              <a:spcBef>
                <a:spcPts val="377"/>
              </a:spcBef>
            </a:pPr>
            <a:r>
              <a:rPr sz="1000" spc="-29" dirty="0">
                <a:solidFill>
                  <a:srgbClr val="FF0000"/>
                </a:solidFill>
                <a:latin typeface="Trebuchet MS"/>
              </a:rPr>
              <a:t>Канализационные насосные станции (АДЛ) . . . . . . . . . . . . . . . . . . . . . . . .. . . . </a:t>
            </a:r>
          </a:p>
          <a:p>
            <a:pPr algn="ctr">
              <a:spcBef>
                <a:spcPts val="377"/>
              </a:spcBef>
            </a:pPr>
            <a:r>
              <a:rPr sz="1000" spc="-29" dirty="0">
                <a:solidFill>
                  <a:srgbClr val="FF0000"/>
                </a:solidFill>
                <a:latin typeface="Trebuchet MS"/>
              </a:rPr>
              <a:t>Установки для пожаротушения (АДЛ) . . . . . . . . . . . . . . . . . . . . . . . . . . . . . . . . . </a:t>
            </a:r>
          </a:p>
          <a:p>
            <a:pPr algn="ctr">
              <a:spcBef>
                <a:spcPts val="377"/>
              </a:spcBef>
            </a:pPr>
            <a:r>
              <a:rPr sz="1000" spc="-29" dirty="0">
                <a:solidFill>
                  <a:srgbClr val="FF0000"/>
                </a:solidFill>
                <a:latin typeface="Trebuchet MS"/>
              </a:rPr>
              <a:t>Установки для водоснабжения (АДЛ) . . . . . . . . . . . . . . . . . . . . . . . . . . . . .. . . . . </a:t>
            </a:r>
          </a:p>
          <a:p>
            <a:pPr algn="ctr">
              <a:spcBef>
                <a:spcPts val="377"/>
              </a:spcBef>
            </a:pPr>
            <a:r>
              <a:rPr sz="1000" spc="-29" dirty="0">
                <a:solidFill>
                  <a:srgbClr val="FF0000"/>
                </a:solidFill>
                <a:latin typeface="Trebuchet MS"/>
              </a:rPr>
              <a:t>Циркуляционные насосы (АДЛ) . . . . . . . . . . . . . . . . . . . . . . . . . . . . . . . . . . .. . . . .</a:t>
            </a:r>
          </a:p>
          <a:p>
            <a:pPr algn="ctr">
              <a:spcBef>
                <a:spcPts val="377"/>
              </a:spcBef>
            </a:pPr>
            <a:r>
              <a:rPr sz="1000" spc="-29" dirty="0">
                <a:solidFill>
                  <a:srgbClr val="FF0000"/>
                </a:solidFill>
                <a:latin typeface="Trebuchet MS"/>
              </a:rPr>
              <a:t>Вертикальные насосы (АДЛ) . . . . . . . . . . . . . . . . . . . . . . . . . . . . . . . . . . . . . . ..</a:t>
            </a:r>
          </a:p>
          <a:p>
            <a:pPr algn="ctr">
              <a:spcBef>
                <a:spcPts val="377"/>
              </a:spcBef>
            </a:pPr>
            <a:r>
              <a:rPr lang="ru-RU" sz="1000" spc="-29" dirty="0">
                <a:solidFill>
                  <a:srgbClr val="FF0000"/>
                </a:solidFill>
                <a:latin typeface="Trebuchet MS"/>
              </a:rPr>
              <a:t>Погружные и полупогружные насосы (АДЛ) . . . . . . . . . . . . . . . . . . . . . . . . . . . . . . . </a:t>
            </a:r>
          </a:p>
          <a:p>
            <a:pPr algn="ctr">
              <a:spcBef>
                <a:spcPts val="377"/>
              </a:spcBef>
            </a:pPr>
            <a:endParaRPr lang="ru-RU" sz="1372" b="1" spc="-111" dirty="0">
              <a:solidFill>
                <a:srgbClr val="FFFF00"/>
              </a:solidFill>
              <a:latin typeface="Century Gothic"/>
              <a:cs typeface="Century Gothic"/>
            </a:endParaRPr>
          </a:p>
          <a:p>
            <a:pPr marL="12443" defTabSz="895887">
              <a:spcBef>
                <a:spcPts val="916"/>
              </a:spcBef>
            </a:pPr>
            <a:endParaRPr lang="ru-RU" sz="1372" b="1" spc="-111" dirty="0">
              <a:solidFill>
                <a:srgbClr val="5A6870"/>
              </a:solidFill>
              <a:latin typeface="Century Gothic"/>
              <a:cs typeface="Century Gothic"/>
            </a:endParaRPr>
          </a:p>
          <a:p>
            <a:pPr marL="12443" defTabSz="895887">
              <a:spcBef>
                <a:spcPts val="916"/>
              </a:spcBef>
            </a:pPr>
            <a:r>
              <a:rPr sz="1372" b="1" spc="-111" dirty="0">
                <a:solidFill>
                  <a:srgbClr val="5A6870"/>
                </a:solidFill>
                <a:latin typeface="Century Gothic"/>
                <a:cs typeface="Century Gothic"/>
              </a:rPr>
              <a:t>Сейсмозащитное</a:t>
            </a:r>
            <a:r>
              <a:rPr sz="1372" b="1" spc="15" dirty="0">
                <a:solidFill>
                  <a:srgbClr val="5A6870"/>
                </a:solidFill>
                <a:latin typeface="Century Gothic"/>
                <a:cs typeface="Century Gothic"/>
              </a:rPr>
              <a:t> </a:t>
            </a:r>
            <a:r>
              <a:rPr sz="1372" b="1" spc="-10" dirty="0">
                <a:solidFill>
                  <a:srgbClr val="5A6870"/>
                </a:solidFill>
                <a:latin typeface="Century Gothic"/>
                <a:cs typeface="Century Gothic"/>
              </a:rPr>
              <a:t>оборудование</a:t>
            </a:r>
            <a:endParaRPr sz="1372" dirty="0">
              <a:latin typeface="Century Gothic"/>
              <a:cs typeface="Century Gothic"/>
            </a:endParaRPr>
          </a:p>
          <a:p>
            <a:pPr algn="ctr">
              <a:spcBef>
                <a:spcPts val="377"/>
              </a:spcBef>
            </a:pPr>
            <a:r>
              <a:rPr sz="1000" spc="-29" dirty="0" err="1">
                <a:solidFill>
                  <a:schemeClr val="bg1"/>
                </a:solidFill>
                <a:latin typeface="Trebuchet MS"/>
              </a:rPr>
              <a:t>системы</a:t>
            </a:r>
            <a:r>
              <a:rPr sz="1000" spc="-29" dirty="0">
                <a:solidFill>
                  <a:schemeClr val="bg1"/>
                </a:solidFill>
                <a:latin typeface="Trebuchet MS"/>
              </a:rPr>
              <a:t> сейсмоизоляции . . . . . . . . . . . . . . . . . . . . . . . . . . . . . . . . . . . ..</a:t>
            </a:r>
          </a:p>
        </p:txBody>
      </p:sp>
      <p:pic>
        <p:nvPicPr>
          <p:cNvPr id="19" name="object 1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892016" y="3444216"/>
            <a:ext cx="186456" cy="186519"/>
          </a:xfrm>
          <a:prstGeom prst="rect">
            <a:avLst/>
          </a:prstGeom>
        </p:spPr>
      </p:pic>
      <p:grpSp>
        <p:nvGrpSpPr>
          <p:cNvPr id="21" name="object 13">
            <a:extLst>
              <a:ext uri="{FF2B5EF4-FFF2-40B4-BE49-F238E27FC236}">
                <a16:creationId xmlns:a16="http://schemas.microsoft.com/office/drawing/2014/main" id="{17ECEDE9-A47B-90F4-FAA1-C35D7C0D2000}"/>
              </a:ext>
            </a:extLst>
          </p:cNvPr>
          <p:cNvGrpSpPr/>
          <p:nvPr/>
        </p:nvGrpSpPr>
        <p:grpSpPr>
          <a:xfrm>
            <a:off x="3078472" y="5513314"/>
            <a:ext cx="414326" cy="189744"/>
            <a:chOff x="3318942" y="4727531"/>
            <a:chExt cx="422909" cy="193675"/>
          </a:xfrm>
        </p:grpSpPr>
        <p:sp>
          <p:nvSpPr>
            <p:cNvPr id="22" name="object 14">
              <a:extLst>
                <a:ext uri="{FF2B5EF4-FFF2-40B4-BE49-F238E27FC236}">
                  <a16:creationId xmlns:a16="http://schemas.microsoft.com/office/drawing/2014/main" id="{7BA2444C-9775-EE40-46B4-A67F8D6FAD1A}"/>
                </a:ext>
              </a:extLst>
            </p:cNvPr>
            <p:cNvSpPr/>
            <p:nvPr/>
          </p:nvSpPr>
          <p:spPr>
            <a:xfrm>
              <a:off x="3318942" y="4727536"/>
              <a:ext cx="193675" cy="193675"/>
            </a:xfrm>
            <a:custGeom>
              <a:avLst/>
              <a:gdLst/>
              <a:ahLst/>
              <a:cxnLst/>
              <a:rect l="l" t="t" r="r" b="b"/>
              <a:pathLst>
                <a:path w="193675" h="193675">
                  <a:moveTo>
                    <a:pt x="154978" y="0"/>
                  </a:moveTo>
                  <a:lnTo>
                    <a:pt x="38036" y="0"/>
                  </a:lnTo>
                  <a:lnTo>
                    <a:pt x="23242" y="2992"/>
                  </a:lnTo>
                  <a:lnTo>
                    <a:pt x="11150" y="11150"/>
                  </a:lnTo>
                  <a:lnTo>
                    <a:pt x="2992" y="23242"/>
                  </a:lnTo>
                  <a:lnTo>
                    <a:pt x="0" y="38036"/>
                  </a:lnTo>
                  <a:lnTo>
                    <a:pt x="0" y="154978"/>
                  </a:lnTo>
                  <a:lnTo>
                    <a:pt x="2989" y="169864"/>
                  </a:lnTo>
                  <a:lnTo>
                    <a:pt x="11141" y="182010"/>
                  </a:lnTo>
                  <a:lnTo>
                    <a:pt x="23231" y="190193"/>
                  </a:lnTo>
                  <a:lnTo>
                    <a:pt x="38036" y="193192"/>
                  </a:lnTo>
                  <a:lnTo>
                    <a:pt x="154978" y="193192"/>
                  </a:lnTo>
                  <a:lnTo>
                    <a:pt x="190280" y="169600"/>
                  </a:lnTo>
                  <a:lnTo>
                    <a:pt x="193192" y="154978"/>
                  </a:lnTo>
                  <a:lnTo>
                    <a:pt x="193192" y="38036"/>
                  </a:lnTo>
                  <a:lnTo>
                    <a:pt x="169562" y="2876"/>
                  </a:lnTo>
                  <a:lnTo>
                    <a:pt x="154978" y="0"/>
                  </a:lnTo>
                  <a:close/>
                </a:path>
              </a:pathLst>
            </a:custGeom>
            <a:solidFill>
              <a:srgbClr val="D3DADE"/>
            </a:solidFill>
          </p:spPr>
          <p:txBody>
            <a:bodyPr wrap="square" lIns="0" tIns="0" rIns="0" bIns="0" rtlCol="0"/>
            <a:lstStyle/>
            <a:p>
              <a:pPr defTabSz="895887"/>
              <a:endParaRPr sz="1764"/>
            </a:p>
          </p:txBody>
        </p:sp>
        <p:pic>
          <p:nvPicPr>
            <p:cNvPr id="23" name="object 15">
              <a:extLst>
                <a:ext uri="{FF2B5EF4-FFF2-40B4-BE49-F238E27FC236}">
                  <a16:creationId xmlns:a16="http://schemas.microsoft.com/office/drawing/2014/main" id="{395C5859-46CE-96BF-39D3-8535D25C7600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48455" y="4727531"/>
              <a:ext cx="193192" cy="193332"/>
            </a:xfrm>
            <a:prstGeom prst="rect">
              <a:avLst/>
            </a:prstGeom>
          </p:spPr>
        </p:pic>
        <p:sp>
          <p:nvSpPr>
            <p:cNvPr id="24" name="object 16">
              <a:extLst>
                <a:ext uri="{FF2B5EF4-FFF2-40B4-BE49-F238E27FC236}">
                  <a16:creationId xmlns:a16="http://schemas.microsoft.com/office/drawing/2014/main" id="{D522FB9C-9B7E-97C0-9D45-58FDA8A2FA7B}"/>
                </a:ext>
              </a:extLst>
            </p:cNvPr>
            <p:cNvSpPr/>
            <p:nvPr/>
          </p:nvSpPr>
          <p:spPr>
            <a:xfrm>
              <a:off x="3350729" y="4762080"/>
              <a:ext cx="130810" cy="125095"/>
            </a:xfrm>
            <a:custGeom>
              <a:avLst/>
              <a:gdLst/>
              <a:ahLst/>
              <a:cxnLst/>
              <a:rect l="l" t="t" r="r" b="b"/>
              <a:pathLst>
                <a:path w="130810" h="125095">
                  <a:moveTo>
                    <a:pt x="130276" y="46316"/>
                  </a:moveTo>
                  <a:lnTo>
                    <a:pt x="68935" y="83185"/>
                  </a:lnTo>
                  <a:lnTo>
                    <a:pt x="68986" y="7747"/>
                  </a:lnTo>
                  <a:lnTo>
                    <a:pt x="82626" y="7747"/>
                  </a:lnTo>
                  <a:lnTo>
                    <a:pt x="82626" y="0"/>
                  </a:lnTo>
                  <a:lnTo>
                    <a:pt x="47891" y="0"/>
                  </a:lnTo>
                  <a:lnTo>
                    <a:pt x="47891" y="7747"/>
                  </a:lnTo>
                  <a:lnTo>
                    <a:pt x="61290" y="7747"/>
                  </a:lnTo>
                  <a:lnTo>
                    <a:pt x="61226" y="83070"/>
                  </a:lnTo>
                  <a:lnTo>
                    <a:pt x="0" y="46177"/>
                  </a:lnTo>
                  <a:lnTo>
                    <a:pt x="0" y="124510"/>
                  </a:lnTo>
                  <a:lnTo>
                    <a:pt x="64985" y="85382"/>
                  </a:lnTo>
                  <a:lnTo>
                    <a:pt x="65265" y="85382"/>
                  </a:lnTo>
                  <a:lnTo>
                    <a:pt x="65036" y="85521"/>
                  </a:lnTo>
                  <a:lnTo>
                    <a:pt x="130276" y="124637"/>
                  </a:lnTo>
                  <a:lnTo>
                    <a:pt x="130276" y="463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95887"/>
              <a:endParaRPr sz="1764"/>
            </a:p>
          </p:txBody>
        </p:sp>
      </p:grpSp>
      <p:pic>
        <p:nvPicPr>
          <p:cNvPr id="25" name="object 18">
            <a:extLst>
              <a:ext uri="{FF2B5EF4-FFF2-40B4-BE49-F238E27FC236}">
                <a16:creationId xmlns:a16="http://schemas.microsoft.com/office/drawing/2014/main" id="{38E805FC-6C74-73C1-924B-2B72A1D405FD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521326" y="5515366"/>
            <a:ext cx="184627" cy="184923"/>
          </a:xfrm>
          <a:prstGeom prst="rect">
            <a:avLst/>
          </a:prstGeom>
        </p:spPr>
      </p:pic>
      <p:pic>
        <p:nvPicPr>
          <p:cNvPr id="30" name="Рисунок 29" descr="Изображение выглядит как текст, снимок экрана, Шрифт, докумен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AE64317-6ACC-CAF0-B69F-3A2FE06BEC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6"/>
          <a:stretch/>
        </p:blipFill>
        <p:spPr>
          <a:xfrm>
            <a:off x="339315" y="3697331"/>
            <a:ext cx="6820038" cy="2064646"/>
          </a:xfrm>
          <a:prstGeom prst="rect">
            <a:avLst/>
          </a:prstGeom>
        </p:spPr>
      </p:pic>
      <p:pic>
        <p:nvPicPr>
          <p:cNvPr id="32" name="Рисунок 31" descr="Изображение выглядит как текст, снимок экрана, чек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EFF4FE9-3280-4D78-4EB1-CAF1292BDC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1"/>
          <a:stretch/>
        </p:blipFill>
        <p:spPr>
          <a:xfrm>
            <a:off x="357733" y="6462036"/>
            <a:ext cx="6801620" cy="1131842"/>
          </a:xfrm>
          <a:prstGeom prst="rect">
            <a:avLst/>
          </a:prstGeom>
        </p:spPr>
      </p:pic>
      <p:grpSp>
        <p:nvGrpSpPr>
          <p:cNvPr id="13" name="object 10">
            <a:extLst>
              <a:ext uri="{FF2B5EF4-FFF2-40B4-BE49-F238E27FC236}">
                <a16:creationId xmlns:a16="http://schemas.microsoft.com/office/drawing/2014/main" id="{FB18FBB5-8ECF-DEB6-C81D-49647F4E0ADF}"/>
              </a:ext>
            </a:extLst>
          </p:cNvPr>
          <p:cNvGrpSpPr/>
          <p:nvPr/>
        </p:nvGrpSpPr>
        <p:grpSpPr>
          <a:xfrm>
            <a:off x="-1253178" y="4959161"/>
            <a:ext cx="414326" cy="189744"/>
            <a:chOff x="2834435" y="3408346"/>
            <a:chExt cx="422909" cy="193675"/>
          </a:xfrm>
        </p:grpSpPr>
        <p:pic>
          <p:nvPicPr>
            <p:cNvPr id="14" name="object 11">
              <a:extLst>
                <a:ext uri="{FF2B5EF4-FFF2-40B4-BE49-F238E27FC236}">
                  <a16:creationId xmlns:a16="http://schemas.microsoft.com/office/drawing/2014/main" id="{818E40EA-F292-C57D-E037-B79CB8C038E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63972" y="3408346"/>
              <a:ext cx="193192" cy="193332"/>
            </a:xfrm>
            <a:prstGeom prst="rect">
              <a:avLst/>
            </a:prstGeom>
          </p:spPr>
        </p:pic>
        <p:pic>
          <p:nvPicPr>
            <p:cNvPr id="15" name="object 12">
              <a:extLst>
                <a:ext uri="{FF2B5EF4-FFF2-40B4-BE49-F238E27FC236}">
                  <a16:creationId xmlns:a16="http://schemas.microsoft.com/office/drawing/2014/main" id="{625BD42E-F553-E0CF-697C-B2C973E4AD5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34435" y="3408351"/>
              <a:ext cx="193192" cy="193192"/>
            </a:xfrm>
            <a:prstGeom prst="rect">
              <a:avLst/>
            </a:prstGeom>
          </p:spPr>
        </p:pic>
      </p:grpSp>
      <p:pic>
        <p:nvPicPr>
          <p:cNvPr id="16" name="object 19">
            <a:extLst>
              <a:ext uri="{FF2B5EF4-FFF2-40B4-BE49-F238E27FC236}">
                <a16:creationId xmlns:a16="http://schemas.microsoft.com/office/drawing/2014/main" id="{05A1F952-A5AC-4389-4288-267902EE6CB0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803684" y="4960596"/>
            <a:ext cx="186456" cy="186519"/>
          </a:xfrm>
          <a:prstGeom prst="rect">
            <a:avLst/>
          </a:prstGeom>
        </p:spPr>
      </p:pic>
      <p:grpSp>
        <p:nvGrpSpPr>
          <p:cNvPr id="18" name="object 13">
            <a:extLst>
              <a:ext uri="{FF2B5EF4-FFF2-40B4-BE49-F238E27FC236}">
                <a16:creationId xmlns:a16="http://schemas.microsoft.com/office/drawing/2014/main" id="{3B122D24-9150-78F1-E14A-4A9F174F5138}"/>
              </a:ext>
            </a:extLst>
          </p:cNvPr>
          <p:cNvGrpSpPr>
            <a:grpSpLocks/>
          </p:cNvGrpSpPr>
          <p:nvPr/>
        </p:nvGrpSpPr>
        <p:grpSpPr>
          <a:xfrm>
            <a:off x="-1253178" y="5164493"/>
            <a:ext cx="414326" cy="189744"/>
            <a:chOff x="3318942" y="4727531"/>
            <a:chExt cx="422909" cy="193675"/>
          </a:xfrm>
        </p:grpSpPr>
        <p:sp>
          <p:nvSpPr>
            <p:cNvPr id="20" name="object 14">
              <a:extLst>
                <a:ext uri="{FF2B5EF4-FFF2-40B4-BE49-F238E27FC236}">
                  <a16:creationId xmlns:a16="http://schemas.microsoft.com/office/drawing/2014/main" id="{D95B0ADD-E267-05CE-A744-86A050754F95}"/>
                </a:ext>
              </a:extLst>
            </p:cNvPr>
            <p:cNvSpPr>
              <a:spLocks/>
            </p:cNvSpPr>
            <p:nvPr/>
          </p:nvSpPr>
          <p:spPr>
            <a:xfrm>
              <a:off x="3318942" y="4727536"/>
              <a:ext cx="193675" cy="193675"/>
            </a:xfrm>
            <a:custGeom>
              <a:avLst/>
              <a:gdLst/>
              <a:ahLst/>
              <a:cxnLst/>
              <a:rect l="l" t="t" r="r" b="b"/>
              <a:pathLst>
                <a:path w="193675" h="193675">
                  <a:moveTo>
                    <a:pt x="154978" y="0"/>
                  </a:moveTo>
                  <a:lnTo>
                    <a:pt x="38036" y="0"/>
                  </a:lnTo>
                  <a:lnTo>
                    <a:pt x="23242" y="2992"/>
                  </a:lnTo>
                  <a:lnTo>
                    <a:pt x="11150" y="11150"/>
                  </a:lnTo>
                  <a:lnTo>
                    <a:pt x="2992" y="23242"/>
                  </a:lnTo>
                  <a:lnTo>
                    <a:pt x="0" y="38036"/>
                  </a:lnTo>
                  <a:lnTo>
                    <a:pt x="0" y="154978"/>
                  </a:lnTo>
                  <a:lnTo>
                    <a:pt x="2989" y="169864"/>
                  </a:lnTo>
                  <a:lnTo>
                    <a:pt x="11141" y="182010"/>
                  </a:lnTo>
                  <a:lnTo>
                    <a:pt x="23231" y="190193"/>
                  </a:lnTo>
                  <a:lnTo>
                    <a:pt x="38036" y="193192"/>
                  </a:lnTo>
                  <a:lnTo>
                    <a:pt x="154978" y="193192"/>
                  </a:lnTo>
                  <a:lnTo>
                    <a:pt x="190280" y="169600"/>
                  </a:lnTo>
                  <a:lnTo>
                    <a:pt x="193192" y="154978"/>
                  </a:lnTo>
                  <a:lnTo>
                    <a:pt x="193192" y="38036"/>
                  </a:lnTo>
                  <a:lnTo>
                    <a:pt x="169562" y="2876"/>
                  </a:lnTo>
                  <a:lnTo>
                    <a:pt x="154978" y="0"/>
                  </a:lnTo>
                  <a:close/>
                </a:path>
              </a:pathLst>
            </a:custGeom>
            <a:solidFill>
              <a:srgbClr val="D3DADE"/>
            </a:solidFill>
          </p:spPr>
          <p:txBody>
            <a:bodyPr wrap="square" lIns="0" tIns="0" rIns="0" bIns="0" rtlCol="0"/>
            <a:lstStyle/>
            <a:p>
              <a:pPr defTabSz="895887"/>
              <a:endParaRPr sz="1764"/>
            </a:p>
          </p:txBody>
        </p:sp>
        <p:pic>
          <p:nvPicPr>
            <p:cNvPr id="26" name="object 15">
              <a:extLst>
                <a:ext uri="{FF2B5EF4-FFF2-40B4-BE49-F238E27FC236}">
                  <a16:creationId xmlns:a16="http://schemas.microsoft.com/office/drawing/2014/main" id="{758D7F63-5847-BED2-76E3-96E7DB5232A7}"/>
                </a:ext>
              </a:extLst>
            </p:cNvPr>
            <p:cNvPicPr>
              <a:picLocks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48455" y="4727531"/>
              <a:ext cx="193192" cy="193332"/>
            </a:xfrm>
            <a:prstGeom prst="rect">
              <a:avLst/>
            </a:prstGeom>
          </p:spPr>
        </p:pic>
        <p:sp>
          <p:nvSpPr>
            <p:cNvPr id="27" name="object 16">
              <a:extLst>
                <a:ext uri="{FF2B5EF4-FFF2-40B4-BE49-F238E27FC236}">
                  <a16:creationId xmlns:a16="http://schemas.microsoft.com/office/drawing/2014/main" id="{CE200D45-199A-68B6-B4E7-60ED8EC626CB}"/>
                </a:ext>
              </a:extLst>
            </p:cNvPr>
            <p:cNvSpPr>
              <a:spLocks/>
            </p:cNvSpPr>
            <p:nvPr/>
          </p:nvSpPr>
          <p:spPr>
            <a:xfrm>
              <a:off x="3350729" y="4762080"/>
              <a:ext cx="130810" cy="125095"/>
            </a:xfrm>
            <a:custGeom>
              <a:avLst/>
              <a:gdLst/>
              <a:ahLst/>
              <a:cxnLst/>
              <a:rect l="l" t="t" r="r" b="b"/>
              <a:pathLst>
                <a:path w="130810" h="125095">
                  <a:moveTo>
                    <a:pt x="130276" y="46316"/>
                  </a:moveTo>
                  <a:lnTo>
                    <a:pt x="68935" y="83185"/>
                  </a:lnTo>
                  <a:lnTo>
                    <a:pt x="68986" y="7747"/>
                  </a:lnTo>
                  <a:lnTo>
                    <a:pt x="82626" y="7747"/>
                  </a:lnTo>
                  <a:lnTo>
                    <a:pt x="82626" y="0"/>
                  </a:lnTo>
                  <a:lnTo>
                    <a:pt x="47891" y="0"/>
                  </a:lnTo>
                  <a:lnTo>
                    <a:pt x="47891" y="7747"/>
                  </a:lnTo>
                  <a:lnTo>
                    <a:pt x="61290" y="7747"/>
                  </a:lnTo>
                  <a:lnTo>
                    <a:pt x="61226" y="83070"/>
                  </a:lnTo>
                  <a:lnTo>
                    <a:pt x="0" y="46177"/>
                  </a:lnTo>
                  <a:lnTo>
                    <a:pt x="0" y="124510"/>
                  </a:lnTo>
                  <a:lnTo>
                    <a:pt x="64985" y="85382"/>
                  </a:lnTo>
                  <a:lnTo>
                    <a:pt x="65265" y="85382"/>
                  </a:lnTo>
                  <a:lnTo>
                    <a:pt x="65036" y="85521"/>
                  </a:lnTo>
                  <a:lnTo>
                    <a:pt x="130276" y="124637"/>
                  </a:lnTo>
                  <a:lnTo>
                    <a:pt x="130276" y="463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95887"/>
              <a:endParaRPr sz="1764"/>
            </a:p>
          </p:txBody>
        </p:sp>
      </p:grpSp>
      <p:pic>
        <p:nvPicPr>
          <p:cNvPr id="28" name="object 18">
            <a:extLst>
              <a:ext uri="{FF2B5EF4-FFF2-40B4-BE49-F238E27FC236}">
                <a16:creationId xmlns:a16="http://schemas.microsoft.com/office/drawing/2014/main" id="{870E7BE9-1D40-E64D-5AB4-4D4A99B409D3}"/>
              </a:ext>
            </a:extLst>
          </p:cNvPr>
          <p:cNvPicPr>
            <a:picLocks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801855" y="5172279"/>
            <a:ext cx="184627" cy="184923"/>
          </a:xfrm>
          <a:prstGeom prst="rect">
            <a:avLst/>
          </a:prstGeom>
        </p:spPr>
      </p:pic>
      <p:grpSp>
        <p:nvGrpSpPr>
          <p:cNvPr id="29" name="object 13">
            <a:extLst>
              <a:ext uri="{FF2B5EF4-FFF2-40B4-BE49-F238E27FC236}">
                <a16:creationId xmlns:a16="http://schemas.microsoft.com/office/drawing/2014/main" id="{93A8ED62-B2C2-0075-3B13-6DFD33870836}"/>
              </a:ext>
            </a:extLst>
          </p:cNvPr>
          <p:cNvGrpSpPr>
            <a:grpSpLocks/>
          </p:cNvGrpSpPr>
          <p:nvPr/>
        </p:nvGrpSpPr>
        <p:grpSpPr>
          <a:xfrm>
            <a:off x="3035600" y="6207639"/>
            <a:ext cx="414326" cy="189744"/>
            <a:chOff x="3318942" y="4727531"/>
            <a:chExt cx="422909" cy="193675"/>
          </a:xfrm>
        </p:grpSpPr>
        <p:sp>
          <p:nvSpPr>
            <p:cNvPr id="31" name="object 14">
              <a:extLst>
                <a:ext uri="{FF2B5EF4-FFF2-40B4-BE49-F238E27FC236}">
                  <a16:creationId xmlns:a16="http://schemas.microsoft.com/office/drawing/2014/main" id="{1CAB9DAB-F7A4-216A-91E5-8D3FBE70B381}"/>
                </a:ext>
              </a:extLst>
            </p:cNvPr>
            <p:cNvSpPr>
              <a:spLocks/>
            </p:cNvSpPr>
            <p:nvPr/>
          </p:nvSpPr>
          <p:spPr>
            <a:xfrm>
              <a:off x="3318942" y="4727536"/>
              <a:ext cx="193675" cy="193675"/>
            </a:xfrm>
            <a:custGeom>
              <a:avLst/>
              <a:gdLst/>
              <a:ahLst/>
              <a:cxnLst/>
              <a:rect l="l" t="t" r="r" b="b"/>
              <a:pathLst>
                <a:path w="193675" h="193675">
                  <a:moveTo>
                    <a:pt x="154978" y="0"/>
                  </a:moveTo>
                  <a:lnTo>
                    <a:pt x="38036" y="0"/>
                  </a:lnTo>
                  <a:lnTo>
                    <a:pt x="23242" y="2992"/>
                  </a:lnTo>
                  <a:lnTo>
                    <a:pt x="11150" y="11150"/>
                  </a:lnTo>
                  <a:lnTo>
                    <a:pt x="2992" y="23242"/>
                  </a:lnTo>
                  <a:lnTo>
                    <a:pt x="0" y="38036"/>
                  </a:lnTo>
                  <a:lnTo>
                    <a:pt x="0" y="154978"/>
                  </a:lnTo>
                  <a:lnTo>
                    <a:pt x="2989" y="169864"/>
                  </a:lnTo>
                  <a:lnTo>
                    <a:pt x="11141" y="182010"/>
                  </a:lnTo>
                  <a:lnTo>
                    <a:pt x="23231" y="190193"/>
                  </a:lnTo>
                  <a:lnTo>
                    <a:pt x="38036" y="193192"/>
                  </a:lnTo>
                  <a:lnTo>
                    <a:pt x="154978" y="193192"/>
                  </a:lnTo>
                  <a:lnTo>
                    <a:pt x="190280" y="169600"/>
                  </a:lnTo>
                  <a:lnTo>
                    <a:pt x="193192" y="154978"/>
                  </a:lnTo>
                  <a:lnTo>
                    <a:pt x="193192" y="38036"/>
                  </a:lnTo>
                  <a:lnTo>
                    <a:pt x="169562" y="2876"/>
                  </a:lnTo>
                  <a:lnTo>
                    <a:pt x="154978" y="0"/>
                  </a:lnTo>
                  <a:close/>
                </a:path>
              </a:pathLst>
            </a:custGeom>
            <a:solidFill>
              <a:srgbClr val="D3DADE"/>
            </a:solidFill>
          </p:spPr>
          <p:txBody>
            <a:bodyPr wrap="square" lIns="0" tIns="0" rIns="0" bIns="0" rtlCol="0"/>
            <a:lstStyle/>
            <a:p>
              <a:pPr defTabSz="895887"/>
              <a:endParaRPr sz="1764"/>
            </a:p>
          </p:txBody>
        </p:sp>
        <p:pic>
          <p:nvPicPr>
            <p:cNvPr id="33" name="object 15">
              <a:extLst>
                <a:ext uri="{FF2B5EF4-FFF2-40B4-BE49-F238E27FC236}">
                  <a16:creationId xmlns:a16="http://schemas.microsoft.com/office/drawing/2014/main" id="{E5B1D83D-8C9E-2A29-E8FF-D7A095B67C0B}"/>
                </a:ext>
              </a:extLst>
            </p:cNvPr>
            <p:cNvPicPr>
              <a:picLocks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48455" y="4727531"/>
              <a:ext cx="193192" cy="193332"/>
            </a:xfrm>
            <a:prstGeom prst="rect">
              <a:avLst/>
            </a:prstGeom>
          </p:spPr>
        </p:pic>
        <p:sp>
          <p:nvSpPr>
            <p:cNvPr id="34" name="object 16">
              <a:extLst>
                <a:ext uri="{FF2B5EF4-FFF2-40B4-BE49-F238E27FC236}">
                  <a16:creationId xmlns:a16="http://schemas.microsoft.com/office/drawing/2014/main" id="{BCF341BF-FEE3-DAF6-6C76-CE44C7DF86E9}"/>
                </a:ext>
              </a:extLst>
            </p:cNvPr>
            <p:cNvSpPr>
              <a:spLocks/>
            </p:cNvSpPr>
            <p:nvPr/>
          </p:nvSpPr>
          <p:spPr>
            <a:xfrm>
              <a:off x="3350729" y="4762080"/>
              <a:ext cx="130810" cy="125095"/>
            </a:xfrm>
            <a:custGeom>
              <a:avLst/>
              <a:gdLst/>
              <a:ahLst/>
              <a:cxnLst/>
              <a:rect l="l" t="t" r="r" b="b"/>
              <a:pathLst>
                <a:path w="130810" h="125095">
                  <a:moveTo>
                    <a:pt x="130276" y="46316"/>
                  </a:moveTo>
                  <a:lnTo>
                    <a:pt x="68935" y="83185"/>
                  </a:lnTo>
                  <a:lnTo>
                    <a:pt x="68986" y="7747"/>
                  </a:lnTo>
                  <a:lnTo>
                    <a:pt x="82626" y="7747"/>
                  </a:lnTo>
                  <a:lnTo>
                    <a:pt x="82626" y="0"/>
                  </a:lnTo>
                  <a:lnTo>
                    <a:pt x="47891" y="0"/>
                  </a:lnTo>
                  <a:lnTo>
                    <a:pt x="47891" y="7747"/>
                  </a:lnTo>
                  <a:lnTo>
                    <a:pt x="61290" y="7747"/>
                  </a:lnTo>
                  <a:lnTo>
                    <a:pt x="61226" y="83070"/>
                  </a:lnTo>
                  <a:lnTo>
                    <a:pt x="0" y="46177"/>
                  </a:lnTo>
                  <a:lnTo>
                    <a:pt x="0" y="124510"/>
                  </a:lnTo>
                  <a:lnTo>
                    <a:pt x="64985" y="85382"/>
                  </a:lnTo>
                  <a:lnTo>
                    <a:pt x="65265" y="85382"/>
                  </a:lnTo>
                  <a:lnTo>
                    <a:pt x="65036" y="85521"/>
                  </a:lnTo>
                  <a:lnTo>
                    <a:pt x="130276" y="124637"/>
                  </a:lnTo>
                  <a:lnTo>
                    <a:pt x="130276" y="463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defTabSz="895887"/>
              <a:endParaRPr sz="1764"/>
            </a:p>
          </p:txBody>
        </p:sp>
      </p:grpSp>
      <p:pic>
        <p:nvPicPr>
          <p:cNvPr id="35" name="object 18">
            <a:extLst>
              <a:ext uri="{FF2B5EF4-FFF2-40B4-BE49-F238E27FC236}">
                <a16:creationId xmlns:a16="http://schemas.microsoft.com/office/drawing/2014/main" id="{0B4F7E4D-239C-AE13-38D5-31724DC4F8A9}"/>
              </a:ext>
            </a:extLst>
          </p:cNvPr>
          <p:cNvPicPr>
            <a:picLocks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86923" y="6215425"/>
            <a:ext cx="184627" cy="18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236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Прямоугольник, черно-бел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0CB4A19-D661-A1E8-5310-88FBA4DE6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5084"/>
            <a:ext cx="7556500" cy="59436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739479" y="3173365"/>
            <a:ext cx="254127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50" dirty="0">
                <a:solidFill>
                  <a:srgbClr val="828486"/>
                </a:solidFill>
                <a:latin typeface="Trebuchet MS"/>
                <a:cs typeface="Trebuchet MS"/>
              </a:rPr>
              <a:t>Трубопроводная</a:t>
            </a:r>
            <a:r>
              <a:rPr sz="1700" spc="-15" dirty="0">
                <a:solidFill>
                  <a:srgbClr val="828486"/>
                </a:solidFill>
                <a:latin typeface="Trebuchet MS"/>
                <a:cs typeface="Trebuchet MS"/>
              </a:rPr>
              <a:t> </a:t>
            </a:r>
            <a:r>
              <a:rPr sz="1700" spc="-35" dirty="0">
                <a:solidFill>
                  <a:srgbClr val="828486"/>
                </a:solidFill>
                <a:latin typeface="Trebuchet MS"/>
                <a:cs typeface="Trebuchet MS"/>
              </a:rPr>
              <a:t>арматура</a:t>
            </a:r>
            <a:endParaRPr sz="1700" dirty="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34634" y="3197503"/>
            <a:ext cx="250825" cy="250825"/>
            <a:chOff x="6434634" y="3197503"/>
            <a:chExt cx="250825" cy="250825"/>
          </a:xfrm>
        </p:grpSpPr>
        <p:sp>
          <p:nvSpPr>
            <p:cNvPr id="5" name="object 5"/>
            <p:cNvSpPr/>
            <p:nvPr/>
          </p:nvSpPr>
          <p:spPr>
            <a:xfrm>
              <a:off x="6434634" y="3197503"/>
              <a:ext cx="250825" cy="250825"/>
            </a:xfrm>
            <a:custGeom>
              <a:avLst/>
              <a:gdLst/>
              <a:ahLst/>
              <a:cxnLst/>
              <a:rect l="l" t="t" r="r" b="b"/>
              <a:pathLst>
                <a:path w="250825" h="250825">
                  <a:moveTo>
                    <a:pt x="201162" y="0"/>
                  </a:moveTo>
                  <a:lnTo>
                    <a:pt x="49382" y="0"/>
                  </a:lnTo>
                  <a:lnTo>
                    <a:pt x="30174" y="3885"/>
                  </a:lnTo>
                  <a:lnTo>
                    <a:pt x="14476" y="14476"/>
                  </a:lnTo>
                  <a:lnTo>
                    <a:pt x="3885" y="30174"/>
                  </a:lnTo>
                  <a:lnTo>
                    <a:pt x="0" y="49382"/>
                  </a:lnTo>
                  <a:lnTo>
                    <a:pt x="0" y="201162"/>
                  </a:lnTo>
                  <a:lnTo>
                    <a:pt x="3883" y="220485"/>
                  </a:lnTo>
                  <a:lnTo>
                    <a:pt x="14469" y="236248"/>
                  </a:lnTo>
                  <a:lnTo>
                    <a:pt x="30167" y="246867"/>
                  </a:lnTo>
                  <a:lnTo>
                    <a:pt x="49382" y="250758"/>
                  </a:lnTo>
                  <a:lnTo>
                    <a:pt x="201162" y="250758"/>
                  </a:lnTo>
                  <a:lnTo>
                    <a:pt x="242434" y="228666"/>
                  </a:lnTo>
                  <a:lnTo>
                    <a:pt x="250776" y="201162"/>
                  </a:lnTo>
                  <a:lnTo>
                    <a:pt x="250776" y="49382"/>
                  </a:lnTo>
                  <a:lnTo>
                    <a:pt x="228619" y="8249"/>
                  </a:lnTo>
                  <a:lnTo>
                    <a:pt x="201162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475907" y="3242335"/>
              <a:ext cx="169545" cy="161925"/>
            </a:xfrm>
            <a:custGeom>
              <a:avLst/>
              <a:gdLst/>
              <a:ahLst/>
              <a:cxnLst/>
              <a:rect l="l" t="t" r="r" b="b"/>
              <a:pathLst>
                <a:path w="169545" h="161925">
                  <a:moveTo>
                    <a:pt x="169087" y="60121"/>
                  </a:moveTo>
                  <a:lnTo>
                    <a:pt x="89484" y="107962"/>
                  </a:lnTo>
                  <a:lnTo>
                    <a:pt x="89535" y="10058"/>
                  </a:lnTo>
                  <a:lnTo>
                    <a:pt x="107251" y="10058"/>
                  </a:lnTo>
                  <a:lnTo>
                    <a:pt x="107251" y="0"/>
                  </a:lnTo>
                  <a:lnTo>
                    <a:pt x="62166" y="0"/>
                  </a:lnTo>
                  <a:lnTo>
                    <a:pt x="62166" y="10058"/>
                  </a:lnTo>
                  <a:lnTo>
                    <a:pt x="79565" y="10058"/>
                  </a:lnTo>
                  <a:lnTo>
                    <a:pt x="79463" y="107835"/>
                  </a:lnTo>
                  <a:lnTo>
                    <a:pt x="0" y="59944"/>
                  </a:lnTo>
                  <a:lnTo>
                    <a:pt x="0" y="161632"/>
                  </a:lnTo>
                  <a:lnTo>
                    <a:pt x="84404" y="110807"/>
                  </a:lnTo>
                  <a:lnTo>
                    <a:pt x="84721" y="110820"/>
                  </a:lnTo>
                  <a:lnTo>
                    <a:pt x="84416" y="110998"/>
                  </a:lnTo>
                  <a:lnTo>
                    <a:pt x="169087" y="161785"/>
                  </a:lnTo>
                  <a:lnTo>
                    <a:pt x="169087" y="601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32549" y="3197498"/>
            <a:ext cx="250758" cy="25093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030570" y="3200088"/>
            <a:ext cx="242097" cy="248171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стальной, металл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113F981-3740-D96D-4C6E-68D4A29EF9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74" y="6878709"/>
            <a:ext cx="1749625" cy="2849975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машина, синий, метр, ноч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8B62860-522E-C4C8-E13C-8F2597056E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799" y="6878709"/>
            <a:ext cx="2857500" cy="2857500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колесо, синий, автокомпонент, ш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11D75C0-ACD7-1DB8-726D-BE5623AB80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7209" y="3814691"/>
            <a:ext cx="1471919" cy="2602689"/>
          </a:xfrm>
          <a:prstGeom prst="rect">
            <a:avLst/>
          </a:prstGeom>
        </p:spPr>
      </p:pic>
      <p:pic>
        <p:nvPicPr>
          <p:cNvPr id="23" name="Рисунок 22" descr="Изображение выглядит как колесо, шина, автокомпонент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7BD67C5-C940-4CDA-65B6-A34480326C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83" y="4619910"/>
            <a:ext cx="1814984" cy="2902830"/>
          </a:xfrm>
          <a:prstGeom prst="rect">
            <a:avLst/>
          </a:prstGeom>
        </p:spPr>
      </p:pic>
      <p:pic>
        <p:nvPicPr>
          <p:cNvPr id="28" name="Рисунок 27" descr="Изображение выглядит как цилиндр, крас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FD1E8E2-D497-C6B9-A4A3-05423127D47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648" y="3552837"/>
            <a:ext cx="3787952" cy="3787952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3A475FE-733D-365B-9C6F-B3D314B3D7B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4140" y="6446987"/>
            <a:ext cx="4374248" cy="3195251"/>
          </a:xfrm>
          <a:prstGeom prst="rect">
            <a:avLst/>
          </a:prstGeom>
        </p:spPr>
      </p:pic>
      <p:pic>
        <p:nvPicPr>
          <p:cNvPr id="1028" name="Picture 4" descr="Image 1 of 1">
            <a:extLst>
              <a:ext uri="{FF2B5EF4-FFF2-40B4-BE49-F238E27FC236}">
                <a16:creationId xmlns:a16="http://schemas.microsoft.com/office/drawing/2014/main" id="{2A3BD3FA-8800-91DD-3B42-D8363ED813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924" y="3745176"/>
            <a:ext cx="2043812" cy="191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45E34C4B-88B6-CDAA-9E7C-6308C41D8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839" y="3690092"/>
            <a:ext cx="2075215" cy="2075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1 of 6">
            <a:extLst>
              <a:ext uri="{FF2B5EF4-FFF2-40B4-BE49-F238E27FC236}">
                <a16:creationId xmlns:a16="http://schemas.microsoft.com/office/drawing/2014/main" id="{00A2BCA3-700C-EB15-8F59-4644DA69AC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5361" y="5114551"/>
            <a:ext cx="2074424" cy="207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8D004929-4558-A475-42B1-F40433A9B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946" y="5275329"/>
            <a:ext cx="1511003" cy="175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087954C-F387-A9B1-7A3D-8A54419E241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60805" y="83283"/>
            <a:ext cx="1726824" cy="4821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BE6D9963-4C7B-CF8E-E861-73EE28B163DB}"/>
              </a:ext>
            </a:extLst>
          </p:cNvPr>
          <p:cNvSpPr/>
          <p:nvPr/>
        </p:nvSpPr>
        <p:spPr>
          <a:xfrm>
            <a:off x="0" y="2933700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id="{7EA3071E-153C-1323-1840-F1CA3ECB2593}"/>
              </a:ext>
            </a:extLst>
          </p:cNvPr>
          <p:cNvSpPr txBox="1"/>
          <p:nvPr/>
        </p:nvSpPr>
        <p:spPr>
          <a:xfrm>
            <a:off x="3296667" y="2659266"/>
            <a:ext cx="2661580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50" dirty="0">
                <a:solidFill>
                  <a:srgbClr val="828486"/>
                </a:solidFill>
                <a:latin typeface="Trebuchet MS"/>
              </a:rPr>
              <a:t>Трубопроводная арматура</a:t>
            </a:r>
          </a:p>
        </p:txBody>
      </p:sp>
      <p:pic>
        <p:nvPicPr>
          <p:cNvPr id="2052" name="Picture 4" descr="Купить запорную арматуру ADL (АДЛ) в Новосибирске | Прайс лист на краны ADL,  заглушки ADL оптом">
            <a:extLst>
              <a:ext uri="{FF2B5EF4-FFF2-40B4-BE49-F238E27FC236}">
                <a16:creationId xmlns:a16="http://schemas.microsoft.com/office/drawing/2014/main" id="{E8C20087-B139-53BE-07E9-D244948E35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617" y="4808854"/>
            <a:ext cx="3517265" cy="3517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3D9D80-97D6-F370-57FD-C3AF036B8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0805" y="83283"/>
            <a:ext cx="1726824" cy="482108"/>
          </a:xfrm>
          <a:prstGeom prst="rect">
            <a:avLst/>
          </a:prstGeom>
        </p:spPr>
      </p:pic>
      <p:grpSp>
        <p:nvGrpSpPr>
          <p:cNvPr id="10" name="object 51">
            <a:extLst>
              <a:ext uri="{FF2B5EF4-FFF2-40B4-BE49-F238E27FC236}">
                <a16:creationId xmlns:a16="http://schemas.microsoft.com/office/drawing/2014/main" id="{8148837B-12AB-AE1A-F1A4-710BC6E83AA6}"/>
              </a:ext>
            </a:extLst>
          </p:cNvPr>
          <p:cNvGrpSpPr/>
          <p:nvPr/>
        </p:nvGrpSpPr>
        <p:grpSpPr>
          <a:xfrm>
            <a:off x="6010275" y="2578100"/>
            <a:ext cx="1186594" cy="355600"/>
            <a:chOff x="6591079" y="330350"/>
            <a:chExt cx="597535" cy="179070"/>
          </a:xfrm>
        </p:grpSpPr>
        <p:sp>
          <p:nvSpPr>
            <p:cNvPr id="11" name="object 52">
              <a:extLst>
                <a:ext uri="{FF2B5EF4-FFF2-40B4-BE49-F238E27FC236}">
                  <a16:creationId xmlns:a16="http://schemas.microsoft.com/office/drawing/2014/main" id="{C8D89C5A-FCDA-5CF1-0DEA-DF1CE6A06EA7}"/>
                </a:ext>
              </a:extLst>
            </p:cNvPr>
            <p:cNvSpPr/>
            <p:nvPr/>
          </p:nvSpPr>
          <p:spPr>
            <a:xfrm>
              <a:off x="6591079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53">
              <a:extLst>
                <a:ext uri="{FF2B5EF4-FFF2-40B4-BE49-F238E27FC236}">
                  <a16:creationId xmlns:a16="http://schemas.microsoft.com/office/drawing/2014/main" id="{CCAED2B5-3B02-7341-1566-8107B3C66CE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03462" y="330350"/>
              <a:ext cx="178765" cy="178892"/>
            </a:xfrm>
            <a:prstGeom prst="rect">
              <a:avLst/>
            </a:prstGeom>
          </p:spPr>
        </p:pic>
        <p:sp>
          <p:nvSpPr>
            <p:cNvPr id="13" name="object 54">
              <a:extLst>
                <a:ext uri="{FF2B5EF4-FFF2-40B4-BE49-F238E27FC236}">
                  <a16:creationId xmlns:a16="http://schemas.microsoft.com/office/drawing/2014/main" id="{B10977DE-A15E-C7DD-32C2-FB051283F6C6}"/>
                </a:ext>
              </a:extLst>
            </p:cNvPr>
            <p:cNvSpPr/>
            <p:nvPr/>
          </p:nvSpPr>
          <p:spPr>
            <a:xfrm>
              <a:off x="6620497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55">
              <a:extLst>
                <a:ext uri="{FF2B5EF4-FFF2-40B4-BE49-F238E27FC236}">
                  <a16:creationId xmlns:a16="http://schemas.microsoft.com/office/drawing/2014/main" id="{B4B2096D-CF41-7BC1-592D-B9C0380AD65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15917" y="331840"/>
              <a:ext cx="172587" cy="1769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1638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161003"/>
            <a:ext cx="360680" cy="215900"/>
          </a:xfrm>
          <a:custGeom>
            <a:avLst/>
            <a:gdLst/>
            <a:ahLst/>
            <a:cxnLst/>
            <a:rect l="l" t="t" r="r" b="b"/>
            <a:pathLst>
              <a:path w="360680" h="215900">
                <a:moveTo>
                  <a:pt x="0" y="215569"/>
                </a:moveTo>
                <a:lnTo>
                  <a:pt x="360451" y="215569"/>
                </a:lnTo>
                <a:lnTo>
                  <a:pt x="36045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0451" y="10161003"/>
            <a:ext cx="114935" cy="215900"/>
            <a:chOff x="360451" y="10161003"/>
            <a:chExt cx="114935" cy="215900"/>
          </a:xfrm>
        </p:grpSpPr>
        <p:sp>
          <p:nvSpPr>
            <p:cNvPr id="4" name="object 4"/>
            <p:cNvSpPr/>
            <p:nvPr/>
          </p:nvSpPr>
          <p:spPr>
            <a:xfrm>
              <a:off x="473494" y="10161003"/>
              <a:ext cx="1905" cy="215900"/>
            </a:xfrm>
            <a:custGeom>
              <a:avLst/>
              <a:gdLst/>
              <a:ahLst/>
              <a:cxnLst/>
              <a:rect l="l" t="t" r="r" b="b"/>
              <a:pathLst>
                <a:path w="1904" h="215900">
                  <a:moveTo>
                    <a:pt x="0" y="215569"/>
                  </a:moveTo>
                  <a:lnTo>
                    <a:pt x="1701" y="215569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45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699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7299" y="10176069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6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6102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0930" y="720001"/>
            <a:ext cx="438531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6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Стальные</a:t>
            </a:r>
            <a:r>
              <a:rPr sz="1100" b="1" spc="2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100" b="1" spc="2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20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6186" y="720001"/>
            <a:ext cx="114935" cy="216535"/>
          </a:xfrm>
          <a:custGeom>
            <a:avLst/>
            <a:gdLst/>
            <a:ahLst/>
            <a:cxnLst/>
            <a:rect l="l" t="t" r="r" b="b"/>
            <a:pathLst>
              <a:path w="114935" h="216534">
                <a:moveTo>
                  <a:pt x="114744" y="0"/>
                </a:moveTo>
                <a:lnTo>
                  <a:pt x="0" y="0"/>
                </a:lnTo>
                <a:lnTo>
                  <a:pt x="0" y="216001"/>
                </a:lnTo>
                <a:lnTo>
                  <a:pt x="114744" y="216001"/>
                </a:lnTo>
                <a:lnTo>
                  <a:pt x="114744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94001" y="1440142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71167" y="2147667"/>
            <a:ext cx="2206625" cy="29787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сварка/сварка.</a:t>
            </a:r>
            <a:endParaRPr sz="800">
              <a:latin typeface="Trebuchet MS"/>
              <a:cs typeface="Trebuchet MS"/>
            </a:endParaRPr>
          </a:p>
          <a:p>
            <a:pPr marL="21590" marR="12065" indent="-1270" algn="just">
              <a:lnSpc>
                <a:spcPts val="900"/>
              </a:lnSpc>
              <a:spcBef>
                <a:spcPts val="160"/>
              </a:spcBef>
            </a:pP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Область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теплоснабжения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(для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бесканальной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прокладки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трубопроводов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ППУ-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изоляции),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промышленность.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Разъемная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конструкция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позволяет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изменить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высоту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штока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крана,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не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прибегая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его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замене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демонтажу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8415" marR="16510" indent="5080" algn="just">
              <a:lnSpc>
                <a:spcPts val="900"/>
              </a:lnSpc>
              <a:spcBef>
                <a:spcPts val="50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Шаровой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кран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используется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качестве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запорной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трубопроводной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арматуры.</a:t>
            </a:r>
            <a:endParaRPr sz="800">
              <a:latin typeface="Trebuchet MS"/>
              <a:cs typeface="Trebuchet MS"/>
            </a:endParaRPr>
          </a:p>
          <a:p>
            <a:pPr marL="24130" algn="just">
              <a:lnSpc>
                <a:spcPct val="100000"/>
              </a:lnSpc>
              <a:spcBef>
                <a:spcPts val="65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класса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А.</a:t>
            </a:r>
            <a:endParaRPr sz="800">
              <a:latin typeface="Trebuchet MS"/>
              <a:cs typeface="Trebuchet MS"/>
            </a:endParaRPr>
          </a:p>
          <a:p>
            <a:pPr marL="23495" marR="8890" algn="just">
              <a:lnSpc>
                <a:spcPct val="108500"/>
              </a:lnSpc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Исполнение: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редуцированное,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полнопроходное.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23495" marR="5080" indent="-635" algn="just">
              <a:lnSpc>
                <a:spcPct val="101200"/>
              </a:lnSpc>
              <a:spcBef>
                <a:spcPts val="7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шаровой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пробки: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Материалы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EPDM,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Viton,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+20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5" dirty="0">
                <a:solidFill>
                  <a:srgbClr val="231F20"/>
                </a:solidFill>
                <a:latin typeface="Trebuchet MS"/>
                <a:cs typeface="Trebuchet MS"/>
              </a:rPr>
              <a:t>%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углерода.</a:t>
            </a:r>
            <a:endParaRPr sz="800">
              <a:latin typeface="Trebuchet MS"/>
              <a:cs typeface="Trebuchet MS"/>
            </a:endParaRPr>
          </a:p>
          <a:p>
            <a:pPr marL="21590" marR="13970" indent="-1270" algn="just">
              <a:lnSpc>
                <a:spcPts val="900"/>
              </a:lnSpc>
              <a:spcBef>
                <a:spcPts val="160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Т-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ключ,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редуктор,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сервоприводы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(электрический,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пневматический).</a:t>
            </a:r>
            <a:endParaRPr sz="8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6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Температурное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исполнение:</a:t>
            </a:r>
            <a:endParaRPr sz="800">
              <a:latin typeface="Trebuchet MS"/>
              <a:cs typeface="Trebuchet MS"/>
            </a:endParaRPr>
          </a:p>
          <a:p>
            <a:pPr marL="20320" marR="253365" indent="109220" algn="just">
              <a:lnSpc>
                <a:spcPct val="108500"/>
              </a:lnSpc>
              <a:buChar char="•"/>
              <a:tabLst>
                <a:tab pos="129539" algn="l"/>
              </a:tabLst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теплоснабжения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(КШТ)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85" dirty="0">
                <a:solidFill>
                  <a:srgbClr val="231F20"/>
                </a:solidFill>
                <a:latin typeface="Trebuchet MS"/>
                <a:cs typeface="Trebuchet MS"/>
              </a:rPr>
              <a:t>–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40…+200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°С.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Хладостойкое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исполнение:</a:t>
            </a:r>
            <a:endParaRPr sz="800">
              <a:latin typeface="Trebuchet MS"/>
              <a:cs typeface="Trebuchet MS"/>
            </a:endParaRPr>
          </a:p>
          <a:p>
            <a:pPr marL="130175" indent="-78740" algn="just">
              <a:lnSpc>
                <a:spcPct val="100000"/>
              </a:lnSpc>
              <a:spcBef>
                <a:spcPts val="85"/>
              </a:spcBef>
              <a:buChar char="•"/>
              <a:tabLst>
                <a:tab pos="130175" algn="l"/>
              </a:tabLst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теплоснабжения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(КШТХ)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85" dirty="0">
                <a:solidFill>
                  <a:srgbClr val="231F20"/>
                </a:solidFill>
                <a:latin typeface="Trebuchet MS"/>
                <a:cs typeface="Trebuchet MS"/>
              </a:rPr>
              <a:t>–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60…+200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°С.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22,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24,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25.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594006" y="1676852"/>
          <a:ext cx="1007109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15–1200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2,5/4,0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4" name="object 14"/>
          <p:cNvGrpSpPr/>
          <p:nvPr/>
        </p:nvGrpSpPr>
        <p:grpSpPr>
          <a:xfrm>
            <a:off x="594013" y="1193381"/>
            <a:ext cx="1942464" cy="975994"/>
            <a:chOff x="594013" y="1193381"/>
            <a:chExt cx="1942464" cy="975994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9206" y="1193381"/>
              <a:ext cx="387209" cy="97576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620" y="1985992"/>
              <a:ext cx="143992" cy="14401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4013" y="1985992"/>
              <a:ext cx="143992" cy="144005"/>
            </a:xfrm>
            <a:prstGeom prst="rect">
              <a:avLst/>
            </a:prstGeom>
          </p:spPr>
        </p:pic>
      </p:grpSp>
      <p:sp>
        <p:nvSpPr>
          <p:cNvPr id="18" name="object 18"/>
          <p:cNvSpPr/>
          <p:nvPr/>
        </p:nvSpPr>
        <p:spPr>
          <a:xfrm>
            <a:off x="4360147" y="1439977"/>
            <a:ext cx="2160270" cy="143510"/>
          </a:xfrm>
          <a:custGeom>
            <a:avLst/>
            <a:gdLst/>
            <a:ahLst/>
            <a:cxnLst/>
            <a:rect l="l" t="t" r="r" b="b"/>
            <a:pathLst>
              <a:path w="2160270" h="143509">
                <a:moveTo>
                  <a:pt x="2160003" y="0"/>
                </a:moveTo>
                <a:lnTo>
                  <a:pt x="0" y="0"/>
                </a:lnTo>
                <a:lnTo>
                  <a:pt x="0" y="143484"/>
                </a:lnTo>
                <a:lnTo>
                  <a:pt x="2160003" y="143484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81306" y="1035696"/>
            <a:ext cx="5624195" cy="54483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  <a:tabLst>
                <a:tab pos="3778250" algn="l"/>
              </a:tabLst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0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r>
              <a:rPr sz="1000" b="1" spc="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с</a:t>
            </a:r>
            <a:r>
              <a:rPr sz="10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удлиненным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	Регулирующие</a:t>
            </a:r>
            <a:r>
              <a:rPr sz="1000" b="1" spc="1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000" b="1" spc="1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краны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штоком</a:t>
            </a:r>
            <a:r>
              <a:rPr sz="10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под</a:t>
            </a:r>
            <a:r>
              <a:rPr sz="10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ППУ-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изоляцию</a:t>
            </a:r>
            <a:endParaRPr sz="1000">
              <a:latin typeface="Calibri"/>
              <a:cs typeface="Calibri"/>
            </a:endParaRPr>
          </a:p>
          <a:p>
            <a:pPr marL="66675">
              <a:lnSpc>
                <a:spcPct val="100000"/>
              </a:lnSpc>
              <a:spcBef>
                <a:spcPts val="805"/>
              </a:spcBef>
              <a:tabLst>
                <a:tab pos="3832225" algn="l"/>
              </a:tabLst>
            </a:pP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«Бивал»</a:t>
            </a:r>
            <a:r>
              <a:rPr sz="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«Бивал»</a:t>
            </a:r>
            <a:r>
              <a:rPr sz="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37283" y="2158047"/>
            <a:ext cx="2218055" cy="281813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9050" marR="17145" indent="-5080" algn="just">
              <a:lnSpc>
                <a:spcPts val="9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2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2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сварка/сварка,</a:t>
            </a:r>
            <a:r>
              <a:rPr sz="800" spc="2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фланец/ фланец.</a:t>
            </a:r>
            <a:endParaRPr sz="800">
              <a:latin typeface="Trebuchet MS"/>
              <a:cs typeface="Trebuchet MS"/>
            </a:endParaRPr>
          </a:p>
          <a:p>
            <a:pPr marL="22225" marR="5080" indent="-1905" algn="just">
              <a:lnSpc>
                <a:spcPts val="900"/>
              </a:lnSpc>
              <a:spcBef>
                <a:spcPts val="140"/>
              </a:spcBef>
            </a:pPr>
            <a:r>
              <a:rPr sz="800" b="1" spc="1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холодос-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набжения,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вентиляционные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приточные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фанкойлы;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отопления,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утилизации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тепла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технологических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процессах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технологических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установках,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тепловых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пунктах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котельных.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2225" marR="5080" indent="1270" algn="just">
              <a:lnSpc>
                <a:spcPts val="900"/>
              </a:lnSpc>
              <a:spcBef>
                <a:spcPts val="5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Краны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шаровые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регулирующие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(КШР)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объединяют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себе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функции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балансировочного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крана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запор-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ного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шарового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крана.</a:t>
            </a:r>
            <a:endParaRPr sz="800">
              <a:latin typeface="Trebuchet MS"/>
              <a:cs typeface="Trebuchet MS"/>
            </a:endParaRPr>
          </a:p>
          <a:p>
            <a:pPr marL="18415" marR="26670" indent="5080" algn="just">
              <a:lnSpc>
                <a:spcPts val="9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Используется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качестве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запорно-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регулирующей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трубопроводной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арматуры.</a:t>
            </a:r>
            <a:endParaRPr sz="800">
              <a:latin typeface="Trebuchet MS"/>
              <a:cs typeface="Trebuchet MS"/>
            </a:endParaRPr>
          </a:p>
          <a:p>
            <a:pPr marL="23495" marR="14604" algn="just">
              <a:lnSpc>
                <a:spcPts val="1040"/>
              </a:lnSpc>
              <a:spcBef>
                <a:spcPts val="30"/>
              </a:spcBef>
            </a:pP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Герметичное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класса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+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балансировка.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23495" marR="27305">
              <a:lnSpc>
                <a:spcPct val="101099"/>
              </a:lnSpc>
              <a:spcBef>
                <a:spcPts val="2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шара: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ЕРDM,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Viton,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+20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5" dirty="0">
                <a:solidFill>
                  <a:srgbClr val="231F20"/>
                </a:solidFill>
                <a:latin typeface="Trebuchet MS"/>
                <a:cs typeface="Trebuchet MS"/>
              </a:rPr>
              <a:t>%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углерода.</a:t>
            </a:r>
            <a:endParaRPr sz="800">
              <a:latin typeface="Trebuchet MS"/>
              <a:cs typeface="Trebuchet MS"/>
            </a:endParaRPr>
          </a:p>
          <a:p>
            <a:pPr marL="12700" marR="938530" indent="7620">
              <a:lnSpc>
                <a:spcPct val="108500"/>
              </a:lnSpc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рукоятка.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Температурное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исполнение:</a:t>
            </a:r>
            <a:endParaRPr sz="800">
              <a:latin typeface="Trebuchet MS"/>
              <a:cs typeface="Trebuchet MS"/>
            </a:endParaRPr>
          </a:p>
          <a:p>
            <a:pPr marL="130810" indent="-79375">
              <a:lnSpc>
                <a:spcPct val="100000"/>
              </a:lnSpc>
              <a:spcBef>
                <a:spcPts val="85"/>
              </a:spcBef>
              <a:buChar char="•"/>
              <a:tabLst>
                <a:tab pos="130810" algn="l"/>
              </a:tabLst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теплоснабжения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(КШР)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–40…+200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°С.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12.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4360152" y="1676673"/>
          <a:ext cx="863600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1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5080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50–150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1714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1,6/2,5/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2" name="object 22"/>
          <p:cNvGrpSpPr/>
          <p:nvPr/>
        </p:nvGrpSpPr>
        <p:grpSpPr>
          <a:xfrm>
            <a:off x="4360160" y="1246924"/>
            <a:ext cx="2120265" cy="905510"/>
            <a:chOff x="4360160" y="1246924"/>
            <a:chExt cx="2120265" cy="905510"/>
          </a:xfrm>
        </p:grpSpPr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464641" y="1246924"/>
              <a:ext cx="1015266" cy="77136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34766" y="2008079"/>
              <a:ext cx="143992" cy="14401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60160" y="2008080"/>
              <a:ext cx="143992" cy="144005"/>
            </a:xfrm>
            <a:prstGeom prst="rect">
              <a:avLst/>
            </a:prstGeom>
          </p:spPr>
        </p:pic>
      </p:grpSp>
      <p:sp>
        <p:nvSpPr>
          <p:cNvPr id="26" name="object 26"/>
          <p:cNvSpPr/>
          <p:nvPr/>
        </p:nvSpPr>
        <p:spPr>
          <a:xfrm>
            <a:off x="2699994" y="6193930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741300" y="6186532"/>
            <a:ext cx="10287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«Бивал»</a:t>
            </a:r>
            <a:r>
              <a:rPr sz="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687299" y="5787552"/>
            <a:ext cx="182562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0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r>
              <a:rPr sz="1000" b="1" spc="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с</a:t>
            </a:r>
            <a:r>
              <a:rPr sz="10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удлиненным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штоком,</a:t>
            </a:r>
            <a:r>
              <a:rPr sz="10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УТ</a:t>
            </a:r>
            <a:r>
              <a:rPr sz="10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изоляцией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2699999" y="6430637"/>
          <a:ext cx="1007109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5080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32–1200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1714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2,5/4,0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0" name="object 30"/>
          <p:cNvGrpSpPr/>
          <p:nvPr/>
        </p:nvGrpSpPr>
        <p:grpSpPr>
          <a:xfrm>
            <a:off x="2700004" y="6069264"/>
            <a:ext cx="2155190" cy="826769"/>
            <a:chOff x="2700004" y="6069264"/>
            <a:chExt cx="2155190" cy="826769"/>
          </a:xfrm>
        </p:grpSpPr>
        <p:pic>
          <p:nvPicPr>
            <p:cNvPr id="31" name="object 3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54146" y="6069264"/>
              <a:ext cx="1100682" cy="82665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700004" y="6747088"/>
              <a:ext cx="143979" cy="143992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2677158" y="6711351"/>
            <a:ext cx="2217420" cy="2524760"/>
          </a:xfrm>
          <a:prstGeom prst="rect">
            <a:avLst/>
          </a:prstGeom>
        </p:spPr>
        <p:txBody>
          <a:bodyPr vert="horz" wrap="square" lIns="0" tIns="6223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490"/>
              </a:spcBef>
            </a:pPr>
            <a:r>
              <a:rPr sz="550" b="1" spc="-25" dirty="0">
                <a:solidFill>
                  <a:srgbClr val="FFCB04"/>
                </a:solidFill>
                <a:latin typeface="Arial Narrow"/>
                <a:cs typeface="Arial Narrow"/>
              </a:rPr>
              <a:t>ГАЗ</a:t>
            </a:r>
            <a:endParaRPr sz="550">
              <a:latin typeface="Arial Narrow"/>
              <a:cs typeface="Arial Narrow"/>
            </a:endParaRPr>
          </a:p>
          <a:p>
            <a:pPr marL="13970">
              <a:lnSpc>
                <a:spcPct val="100000"/>
              </a:lnSpc>
              <a:spcBef>
                <a:spcPts val="52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</a:t>
            </a:r>
            <a:r>
              <a:rPr sz="800" b="1" dirty="0">
                <a:solidFill>
                  <a:srgbClr val="231F20"/>
                </a:solidFill>
                <a:latin typeface="Century Gothic"/>
                <a:cs typeface="Century Gothic"/>
              </a:rPr>
              <a:t>:</a:t>
            </a:r>
            <a:r>
              <a:rPr sz="800" b="1" spc="-4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сварка/сварка.</a:t>
            </a:r>
            <a:endParaRPr sz="800">
              <a:latin typeface="Trebuchet MS"/>
              <a:cs typeface="Trebuchet MS"/>
            </a:endParaRPr>
          </a:p>
          <a:p>
            <a:pPr marL="20955" algn="just">
              <a:lnSpc>
                <a:spcPct val="100000"/>
              </a:lnSpc>
              <a:spcBef>
                <a:spcPts val="80"/>
              </a:spcBef>
            </a:pP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применения</a:t>
            </a:r>
            <a:r>
              <a:rPr sz="800" b="1" spc="-30" dirty="0">
                <a:solidFill>
                  <a:srgbClr val="231F20"/>
                </a:solidFill>
                <a:latin typeface="Century Gothic"/>
                <a:cs typeface="Century Gothic"/>
              </a:rPr>
              <a:t>:</a:t>
            </a:r>
            <a:r>
              <a:rPr sz="800" b="1" spc="-1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газораспределения.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930"/>
              </a:lnSpc>
              <a:spcBef>
                <a:spcPts val="37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7780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Шаровый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кран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используется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качестве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запор-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ной 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трубопроводной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арматуры для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под-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земной</a:t>
            </a:r>
            <a:r>
              <a:rPr sz="800" spc="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газораспределительных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системах</a:t>
            </a:r>
            <a:r>
              <a:rPr sz="800" spc="2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2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магистралях</a:t>
            </a:r>
            <a:r>
              <a:rPr sz="800" spc="2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природного</a:t>
            </a:r>
            <a:r>
              <a:rPr sz="800" spc="2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газа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рабочим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давлением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до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1,2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МПа.</a:t>
            </a:r>
            <a:endParaRPr sz="800">
              <a:latin typeface="Trebuchet MS"/>
              <a:cs typeface="Trebuchet MS"/>
            </a:endParaRPr>
          </a:p>
          <a:p>
            <a:pPr marL="23495" marR="440690" algn="just">
              <a:lnSpc>
                <a:spcPts val="1040"/>
              </a:lnSpc>
              <a:spcBef>
                <a:spcPts val="25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Герметичное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класса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А.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23495" marR="5080" indent="-635" algn="just">
              <a:lnSpc>
                <a:spcPct val="101200"/>
              </a:lnSpc>
              <a:spcBef>
                <a:spcPts val="2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шаровой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пробки: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сталь.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Viton,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PTFE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+20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70" dirty="0">
                <a:solidFill>
                  <a:srgbClr val="231F20"/>
                </a:solidFill>
                <a:latin typeface="Trebuchet MS"/>
                <a:cs typeface="Trebuchet MS"/>
              </a:rPr>
              <a:t>%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угле-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рода,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NBR.</a:t>
            </a:r>
            <a:endParaRPr sz="800">
              <a:latin typeface="Trebuchet MS"/>
              <a:cs typeface="Trebuchet MS"/>
            </a:endParaRPr>
          </a:p>
          <a:p>
            <a:pPr marL="21590" marR="24765" indent="-1270" algn="just">
              <a:lnSpc>
                <a:spcPts val="900"/>
              </a:lnSpc>
              <a:spcBef>
                <a:spcPts val="165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Т-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ключ,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редуктор,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сервоприводы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(электрический,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пневматический).</a:t>
            </a:r>
            <a:endParaRPr sz="800">
              <a:latin typeface="Trebuchet MS"/>
              <a:cs typeface="Trebuchet MS"/>
            </a:endParaRPr>
          </a:p>
          <a:p>
            <a:pPr marL="17780" marR="5080" indent="-5715" algn="just">
              <a:lnSpc>
                <a:spcPts val="900"/>
              </a:lnSpc>
              <a:spcBef>
                <a:spcPts val="1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Температура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рабочей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среды: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–40…+80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70" dirty="0">
                <a:solidFill>
                  <a:srgbClr val="231F20"/>
                </a:solidFill>
                <a:latin typeface="Trebuchet MS"/>
                <a:cs typeface="Trebuchet MS"/>
              </a:rPr>
              <a:t>°С</a:t>
            </a:r>
            <a:r>
              <a:rPr sz="800" spc="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(хладо-стойкое</a:t>
            </a:r>
            <a:r>
              <a:rPr sz="800" spc="1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–60…+80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°С).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32,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34,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35.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59994" y="6191821"/>
            <a:ext cx="2160270" cy="143510"/>
          </a:xfrm>
          <a:custGeom>
            <a:avLst/>
            <a:gdLst/>
            <a:ahLst/>
            <a:cxnLst/>
            <a:rect l="l" t="t" r="r" b="b"/>
            <a:pathLst>
              <a:path w="2160270" h="143510">
                <a:moveTo>
                  <a:pt x="2160003" y="0"/>
                </a:moveTo>
                <a:lnTo>
                  <a:pt x="0" y="0"/>
                </a:lnTo>
                <a:lnTo>
                  <a:pt x="0" y="143484"/>
                </a:lnTo>
                <a:lnTo>
                  <a:pt x="2160003" y="143484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401299" y="6184425"/>
            <a:ext cx="10287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«Бивал»</a:t>
            </a:r>
            <a:r>
              <a:rPr sz="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7299" y="5787552"/>
            <a:ext cx="1882139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000" b="1" spc="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r>
              <a:rPr sz="10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для</a:t>
            </a:r>
            <a:r>
              <a:rPr sz="1000" b="1" spc="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реновации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37159" y="6900453"/>
            <a:ext cx="2217420" cy="210629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фланец/фланец.</a:t>
            </a:r>
            <a:endParaRPr sz="800">
              <a:latin typeface="Trebuchet MS"/>
              <a:cs typeface="Trebuchet MS"/>
            </a:endParaRPr>
          </a:p>
          <a:p>
            <a:pPr marL="19050" marR="10795" indent="1270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теплоснабжения, охлаждения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промышленности.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8415" marR="5080" indent="5080" algn="just">
              <a:lnSpc>
                <a:spcPts val="900"/>
              </a:lnSpc>
              <a:spcBef>
                <a:spcPts val="50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Шаровой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кран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используется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качестве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запорной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трубопроводной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арматуры,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имеет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малую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строи-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тельную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длину.</a:t>
            </a:r>
            <a:endParaRPr sz="800">
              <a:latin typeface="Trebuchet MS"/>
              <a:cs typeface="Trebuchet MS"/>
            </a:endParaRPr>
          </a:p>
          <a:p>
            <a:pPr marL="23495" marR="440690" algn="just">
              <a:lnSpc>
                <a:spcPts val="1040"/>
              </a:lnSpc>
              <a:spcBef>
                <a:spcPts val="3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Герметичное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класса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А.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23495" marR="15240" indent="-635" algn="just">
              <a:lnSpc>
                <a:spcPct val="101200"/>
              </a:lnSpc>
              <a:spcBef>
                <a:spcPts val="2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шаровой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пробки: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сталь. Материалы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EPDM,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Viton,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+20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5" dirty="0">
                <a:solidFill>
                  <a:srgbClr val="231F20"/>
                </a:solidFill>
                <a:latin typeface="Trebuchet MS"/>
                <a:cs typeface="Trebuchet MS"/>
              </a:rPr>
              <a:t>%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углерода.</a:t>
            </a:r>
            <a:endParaRPr sz="800">
              <a:latin typeface="Trebuchet MS"/>
              <a:cs typeface="Trebuchet MS"/>
            </a:endParaRPr>
          </a:p>
          <a:p>
            <a:pPr marL="21590" marR="26034" indent="-1270" algn="just">
              <a:lnSpc>
                <a:spcPts val="900"/>
              </a:lnSpc>
              <a:spcBef>
                <a:spcPts val="16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рукоятка,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редуктор,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сервоприводы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(электрический,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пневматический).</a:t>
            </a:r>
            <a:endParaRPr sz="8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65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Температурное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исполнение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(КШТ)</a:t>
            </a:r>
            <a:r>
              <a:rPr sz="800" spc="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–40…+200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°С.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72.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359999" y="6428563"/>
          <a:ext cx="1007109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5080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50–150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1714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1,6/2,5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9" name="object 39"/>
          <p:cNvGrpSpPr/>
          <p:nvPr/>
        </p:nvGrpSpPr>
        <p:grpSpPr>
          <a:xfrm>
            <a:off x="360008" y="5907849"/>
            <a:ext cx="2196465" cy="996315"/>
            <a:chOff x="360008" y="5907849"/>
            <a:chExt cx="2196465" cy="996315"/>
          </a:xfrm>
        </p:grpSpPr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03999" y="5907849"/>
              <a:ext cx="1151989" cy="87524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34612" y="6759937"/>
              <a:ext cx="143992" cy="14401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0008" y="6759937"/>
              <a:ext cx="143992" cy="144005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474738" y="5471998"/>
            <a:ext cx="6725284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6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Стальные</a:t>
            </a:r>
            <a:r>
              <a:rPr sz="1100" b="1" spc="2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100" b="1" spc="2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20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359994" y="5471998"/>
            <a:ext cx="114935" cy="216535"/>
          </a:xfrm>
          <a:custGeom>
            <a:avLst/>
            <a:gdLst/>
            <a:ahLst/>
            <a:cxnLst/>
            <a:rect l="l" t="t" r="r" b="b"/>
            <a:pathLst>
              <a:path w="114934" h="216535">
                <a:moveTo>
                  <a:pt x="114744" y="0"/>
                </a:moveTo>
                <a:lnTo>
                  <a:pt x="0" y="0"/>
                </a:lnTo>
                <a:lnTo>
                  <a:pt x="0" y="216001"/>
                </a:lnTo>
                <a:lnTo>
                  <a:pt x="114744" y="216001"/>
                </a:lnTo>
                <a:lnTo>
                  <a:pt x="114744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040719" y="6191999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5082020" y="6184603"/>
            <a:ext cx="10287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«Бивал»</a:t>
            </a:r>
            <a:r>
              <a:rPr sz="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027300" y="5787552"/>
            <a:ext cx="223837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60" dirty="0">
                <a:solidFill>
                  <a:srgbClr val="231F20"/>
                </a:solidFill>
                <a:latin typeface="Calibri"/>
                <a:cs typeface="Calibri"/>
              </a:rPr>
              <a:t>С</a:t>
            </a:r>
            <a:r>
              <a:rPr sz="10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удлиненным</a:t>
            </a:r>
            <a:r>
              <a:rPr sz="10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штоком,</a:t>
            </a:r>
            <a:r>
              <a:rPr sz="10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УТ</a:t>
            </a:r>
            <a:r>
              <a:rPr sz="10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изоляцией, </a:t>
            </a: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полиэтиленовыми</a:t>
            </a:r>
            <a:r>
              <a:rPr sz="1000" b="1" spc="1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патрубками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48" name="object 48"/>
          <p:cNvGraphicFramePr>
            <a:graphicFrameLocks noGrp="1"/>
          </p:cNvGraphicFramePr>
          <p:nvPr/>
        </p:nvGraphicFramePr>
        <p:xfrm>
          <a:off x="5039280" y="6428708"/>
          <a:ext cx="805815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5080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32–700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1714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1,0/1,6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9" name="object 49"/>
          <p:cNvGrpSpPr/>
          <p:nvPr/>
        </p:nvGrpSpPr>
        <p:grpSpPr>
          <a:xfrm>
            <a:off x="5040003" y="6079045"/>
            <a:ext cx="2153285" cy="825500"/>
            <a:chOff x="5040003" y="6079045"/>
            <a:chExt cx="2153285" cy="825500"/>
          </a:xfrm>
        </p:grpSpPr>
        <p:pic>
          <p:nvPicPr>
            <p:cNvPr id="50" name="object 5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085268" y="6079045"/>
              <a:ext cx="1107490" cy="825319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40003" y="6747088"/>
              <a:ext cx="143979" cy="143992"/>
            </a:xfrm>
            <a:prstGeom prst="rect">
              <a:avLst/>
            </a:prstGeom>
          </p:spPr>
        </p:pic>
      </p:grpSp>
      <p:sp>
        <p:nvSpPr>
          <p:cNvPr id="52" name="object 52"/>
          <p:cNvSpPr txBox="1"/>
          <p:nvPr/>
        </p:nvSpPr>
        <p:spPr>
          <a:xfrm>
            <a:off x="5017160" y="6712594"/>
            <a:ext cx="2217420" cy="240792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40640">
              <a:lnSpc>
                <a:spcPct val="100000"/>
              </a:lnSpc>
              <a:spcBef>
                <a:spcPts val="480"/>
              </a:spcBef>
            </a:pPr>
            <a:r>
              <a:rPr sz="550" b="1" spc="-25" dirty="0">
                <a:solidFill>
                  <a:srgbClr val="FFCB04"/>
                </a:solidFill>
                <a:latin typeface="Arial Narrow"/>
                <a:cs typeface="Arial Narrow"/>
              </a:rPr>
              <a:t>ГАЗ</a:t>
            </a:r>
            <a:endParaRPr sz="550">
              <a:latin typeface="Arial Narrow"/>
              <a:cs typeface="Arial Narrow"/>
            </a:endParaRPr>
          </a:p>
          <a:p>
            <a:pPr marL="13970">
              <a:lnSpc>
                <a:spcPct val="100000"/>
              </a:lnSpc>
              <a:spcBef>
                <a:spcPts val="509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</a:t>
            </a:r>
            <a:r>
              <a:rPr sz="800" b="1" dirty="0">
                <a:solidFill>
                  <a:srgbClr val="231F20"/>
                </a:solidFill>
                <a:latin typeface="Century Gothic"/>
                <a:cs typeface="Century Gothic"/>
              </a:rPr>
              <a:t>:</a:t>
            </a:r>
            <a:r>
              <a:rPr sz="800" b="1" spc="-45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сварка/сварка.</a:t>
            </a:r>
            <a:endParaRPr sz="800">
              <a:latin typeface="Trebuchet MS"/>
              <a:cs typeface="Trebuchet MS"/>
            </a:endParaRPr>
          </a:p>
          <a:p>
            <a:pPr marL="20955" algn="just">
              <a:lnSpc>
                <a:spcPct val="100000"/>
              </a:lnSpc>
              <a:spcBef>
                <a:spcPts val="85"/>
              </a:spcBef>
            </a:pP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газораспределения.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2700" marR="5080" indent="10795" algn="just">
              <a:lnSpc>
                <a:spcPts val="900"/>
              </a:lnSpc>
              <a:spcBef>
                <a:spcPts val="50"/>
              </a:spcBef>
            </a:pP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Шаровый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кран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используется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подземной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уста-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новки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газораспределительных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системах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маги-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стралях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природного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газа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рабочим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давлением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до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1,2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МПа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(SDR9)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1,0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МПа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(SDR11).</a:t>
            </a:r>
            <a:endParaRPr sz="800">
              <a:latin typeface="Trebuchet MS"/>
              <a:cs typeface="Trebuchet MS"/>
            </a:endParaRPr>
          </a:p>
          <a:p>
            <a:pPr marL="23495" marR="440690">
              <a:lnSpc>
                <a:spcPts val="1040"/>
              </a:lnSpc>
              <a:spcBef>
                <a:spcPts val="3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класса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А.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23495" marR="27305" indent="-635">
              <a:lnSpc>
                <a:spcPct val="101200"/>
              </a:lnSpc>
              <a:spcBef>
                <a:spcPts val="2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шаровой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пробки: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 Материалы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NBR,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Viton,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+20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20" dirty="0">
                <a:solidFill>
                  <a:srgbClr val="231F20"/>
                </a:solidFill>
                <a:latin typeface="Trebuchet MS"/>
                <a:cs typeface="Trebuchet MS"/>
              </a:rPr>
              <a:t>%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углерода.</a:t>
            </a:r>
            <a:endParaRPr sz="800">
              <a:latin typeface="Trebuchet MS"/>
              <a:cs typeface="Trebuchet MS"/>
            </a:endParaRPr>
          </a:p>
          <a:p>
            <a:pPr marL="21590" marR="24765" indent="-1270">
              <a:lnSpc>
                <a:spcPts val="900"/>
              </a:lnSpc>
              <a:spcBef>
                <a:spcPts val="165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Т-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ключ,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редуктор,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сервоприводы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(электрический,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пневматический).</a:t>
            </a:r>
            <a:endParaRPr sz="800">
              <a:latin typeface="Trebuchet MS"/>
              <a:cs typeface="Trebuchet MS"/>
            </a:endParaRPr>
          </a:p>
          <a:p>
            <a:pPr marL="17780" marR="5080" indent="-5715">
              <a:lnSpc>
                <a:spcPts val="900"/>
              </a:lnSpc>
              <a:spcBef>
                <a:spcPts val="1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Температура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рабочей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среды: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–40…+80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°С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(хладо-стойкое</a:t>
            </a:r>
            <a:r>
              <a:rPr sz="800" spc="1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–60…+80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°С).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42,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44,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45,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52,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54,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55.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359828" y="330350"/>
            <a:ext cx="597535" cy="179070"/>
            <a:chOff x="359828" y="330350"/>
            <a:chExt cx="597535" cy="179070"/>
          </a:xfrm>
        </p:grpSpPr>
        <p:sp>
          <p:nvSpPr>
            <p:cNvPr id="54" name="object 54"/>
            <p:cNvSpPr/>
            <p:nvPr/>
          </p:nvSpPr>
          <p:spPr>
            <a:xfrm>
              <a:off x="359828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72211" y="330350"/>
              <a:ext cx="178765" cy="178892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89255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35" y="42862"/>
                  </a:moveTo>
                  <a:lnTo>
                    <a:pt x="63792" y="76962"/>
                  </a:lnTo>
                  <a:lnTo>
                    <a:pt x="63830" y="7175"/>
                  </a:lnTo>
                  <a:lnTo>
                    <a:pt x="76454" y="7175"/>
                  </a:lnTo>
                  <a:lnTo>
                    <a:pt x="76454" y="0"/>
                  </a:lnTo>
                  <a:lnTo>
                    <a:pt x="44310" y="0"/>
                  </a:lnTo>
                  <a:lnTo>
                    <a:pt x="44310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75" y="79019"/>
                  </a:lnTo>
                  <a:lnTo>
                    <a:pt x="60172" y="79133"/>
                  </a:lnTo>
                  <a:lnTo>
                    <a:pt x="120535" y="115341"/>
                  </a:lnTo>
                  <a:lnTo>
                    <a:pt x="120535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84666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B917A422-6775-4C2B-AF12-0CDD441D48B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75781" y="41825"/>
            <a:ext cx="1720577" cy="480364"/>
          </a:xfrm>
          <a:prstGeom prst="rect">
            <a:avLst/>
          </a:prstGeom>
        </p:spPr>
      </p:pic>
      <p:pic>
        <p:nvPicPr>
          <p:cNvPr id="59" name="object 10">
            <a:extLst>
              <a:ext uri="{FF2B5EF4-FFF2-40B4-BE49-F238E27FC236}">
                <a16:creationId xmlns:a16="http://schemas.microsoft.com/office/drawing/2014/main" id="{67086D69-7A86-2AAE-439A-963ECCF84452}"/>
              </a:ext>
            </a:extLst>
          </p:cNvPr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547749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4" name="object 4"/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43006" y="10174794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7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18806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4738" y="720001"/>
            <a:ext cx="6725284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6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Стальные</a:t>
            </a:r>
            <a:r>
              <a:rPr sz="1100" b="1" spc="2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100" b="1" spc="2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20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4738" y="5471998"/>
            <a:ext cx="2046605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6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Стальные</a:t>
            </a:r>
            <a:r>
              <a:rPr sz="1100" b="1" spc="2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100" b="1" spc="2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20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9994" y="720001"/>
            <a:ext cx="114935" cy="216535"/>
          </a:xfrm>
          <a:custGeom>
            <a:avLst/>
            <a:gdLst/>
            <a:ahLst/>
            <a:cxnLst/>
            <a:rect l="l" t="t" r="r" b="b"/>
            <a:pathLst>
              <a:path w="114934" h="216534">
                <a:moveTo>
                  <a:pt x="114744" y="0"/>
                </a:moveTo>
                <a:lnTo>
                  <a:pt x="0" y="0"/>
                </a:lnTo>
                <a:lnTo>
                  <a:pt x="0" y="216001"/>
                </a:lnTo>
                <a:lnTo>
                  <a:pt x="114744" y="216001"/>
                </a:lnTo>
                <a:lnTo>
                  <a:pt x="114744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9994" y="5471998"/>
            <a:ext cx="114935" cy="216535"/>
          </a:xfrm>
          <a:custGeom>
            <a:avLst/>
            <a:gdLst/>
            <a:ahLst/>
            <a:cxnLst/>
            <a:rect l="l" t="t" r="r" b="b"/>
            <a:pathLst>
              <a:path w="114934" h="216535">
                <a:moveTo>
                  <a:pt x="114744" y="0"/>
                </a:moveTo>
                <a:lnTo>
                  <a:pt x="0" y="0"/>
                </a:lnTo>
                <a:lnTo>
                  <a:pt x="0" y="216001"/>
                </a:lnTo>
                <a:lnTo>
                  <a:pt x="114744" y="216001"/>
                </a:lnTo>
                <a:lnTo>
                  <a:pt x="114744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360000" y="1676852"/>
          <a:ext cx="885190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5080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15–150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1714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1,6/2,5/4,0</a:t>
                      </a:r>
                      <a:r>
                        <a:rPr sz="700" spc="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4" name="object 14"/>
          <p:cNvGrpSpPr/>
          <p:nvPr/>
        </p:nvGrpSpPr>
        <p:grpSpPr>
          <a:xfrm>
            <a:off x="360904" y="1281408"/>
            <a:ext cx="2160905" cy="857885"/>
            <a:chOff x="360904" y="1281408"/>
            <a:chExt cx="2160905" cy="857885"/>
          </a:xfrm>
        </p:grpSpPr>
        <p:sp>
          <p:nvSpPr>
            <p:cNvPr id="15" name="object 15"/>
            <p:cNvSpPr/>
            <p:nvPr/>
          </p:nvSpPr>
          <p:spPr>
            <a:xfrm>
              <a:off x="361797" y="1440142"/>
              <a:ext cx="2160270" cy="144145"/>
            </a:xfrm>
            <a:custGeom>
              <a:avLst/>
              <a:gdLst/>
              <a:ahLst/>
              <a:cxnLst/>
              <a:rect l="l" t="t" r="r" b="b"/>
              <a:pathLst>
                <a:path w="2160270" h="144144">
                  <a:moveTo>
                    <a:pt x="2160003" y="0"/>
                  </a:moveTo>
                  <a:lnTo>
                    <a:pt x="0" y="0"/>
                  </a:lnTo>
                  <a:lnTo>
                    <a:pt x="0" y="144005"/>
                  </a:lnTo>
                  <a:lnTo>
                    <a:pt x="2160003" y="144005"/>
                  </a:lnTo>
                  <a:lnTo>
                    <a:pt x="2160003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4480" y="1281408"/>
              <a:ext cx="1066418" cy="80992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0904" y="1995232"/>
              <a:ext cx="143979" cy="14399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337130" y="1960739"/>
            <a:ext cx="2217420" cy="217932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480"/>
              </a:spcBef>
            </a:pPr>
            <a:r>
              <a:rPr sz="550" b="1" spc="-25" dirty="0">
                <a:solidFill>
                  <a:srgbClr val="FFCB04"/>
                </a:solidFill>
                <a:latin typeface="Arial Narrow"/>
                <a:cs typeface="Arial Narrow"/>
              </a:rPr>
              <a:t>ГАЗ</a:t>
            </a:r>
            <a:endParaRPr sz="550">
              <a:latin typeface="Arial Narrow"/>
              <a:cs typeface="Arial Narrow"/>
            </a:endParaRPr>
          </a:p>
          <a:p>
            <a:pPr marL="22225" marR="5080" indent="-8255">
              <a:lnSpc>
                <a:spcPts val="900"/>
              </a:lnSpc>
              <a:spcBef>
                <a:spcPts val="59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-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сварка/сварка,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фланец/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фла-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нец,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резьба/резьба.</a:t>
            </a:r>
            <a:endParaRPr sz="800">
              <a:latin typeface="Trebuchet MS"/>
              <a:cs typeface="Trebuchet MS"/>
            </a:endParaRPr>
          </a:p>
          <a:p>
            <a:pPr marL="17780" marR="26670" indent="2540">
              <a:lnSpc>
                <a:spcPts val="900"/>
              </a:lnSpc>
              <a:spcBef>
                <a:spcPts val="1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газораспределения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защитой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доступа.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8415" marR="27940" indent="5080">
              <a:lnSpc>
                <a:spcPts val="900"/>
              </a:lnSpc>
              <a:spcBef>
                <a:spcPts val="5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Шаровой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кран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используется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качестве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запорной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трубопроводной</a:t>
            </a:r>
            <a:r>
              <a:rPr sz="800" spc="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арматуры.</a:t>
            </a:r>
            <a:endParaRPr sz="800">
              <a:latin typeface="Trebuchet MS"/>
              <a:cs typeface="Trebuchet MS"/>
            </a:endParaRPr>
          </a:p>
          <a:p>
            <a:pPr marL="23495" marR="440690">
              <a:lnSpc>
                <a:spcPts val="1040"/>
              </a:lnSpc>
              <a:spcBef>
                <a:spcPts val="3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класса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А.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23495" marR="27305" indent="-635">
              <a:lnSpc>
                <a:spcPct val="101200"/>
              </a:lnSpc>
              <a:spcBef>
                <a:spcPts val="2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шаровой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пробки: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 Материалы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NBR,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Viton,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+20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20" dirty="0">
                <a:solidFill>
                  <a:srgbClr val="231F20"/>
                </a:solidFill>
                <a:latin typeface="Trebuchet MS"/>
                <a:cs typeface="Trebuchet MS"/>
              </a:rPr>
              <a:t>%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углерода.</a:t>
            </a:r>
            <a:endParaRPr sz="800">
              <a:latin typeface="Trebuchet MS"/>
              <a:cs typeface="Trebuchet MS"/>
            </a:endParaRPr>
          </a:p>
          <a:p>
            <a:pPr marL="12700" marR="184785" indent="7620">
              <a:lnSpc>
                <a:spcPct val="108500"/>
              </a:lnSpc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ключ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специальный.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Температурное</a:t>
            </a:r>
            <a:r>
              <a:rPr sz="800" spc="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исполнение</a:t>
            </a:r>
            <a:r>
              <a:rPr sz="800" spc="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(КШГ)</a:t>
            </a:r>
            <a:r>
              <a:rPr sz="800" spc="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dirty="0">
                <a:solidFill>
                  <a:srgbClr val="231F20"/>
                </a:solidFill>
                <a:latin typeface="Trebuchet MS"/>
                <a:cs typeface="Trebuchet MS"/>
              </a:rPr>
              <a:t>–40…+80</a:t>
            </a:r>
            <a:r>
              <a:rPr sz="7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-75" dirty="0">
                <a:solidFill>
                  <a:srgbClr val="231F20"/>
                </a:solidFill>
                <a:latin typeface="Trebuchet MS"/>
                <a:cs typeface="Trebuchet MS"/>
              </a:rPr>
              <a:t>°С.</a:t>
            </a:r>
            <a:endParaRPr sz="7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7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82,</a:t>
            </a:r>
            <a:r>
              <a:rPr sz="8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85.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700185" y="1439977"/>
            <a:ext cx="2160270" cy="143510"/>
          </a:xfrm>
          <a:custGeom>
            <a:avLst/>
            <a:gdLst/>
            <a:ahLst/>
            <a:cxnLst/>
            <a:rect l="l" t="t" r="r" b="b"/>
            <a:pathLst>
              <a:path w="2160270" h="143509">
                <a:moveTo>
                  <a:pt x="2160003" y="0"/>
                </a:moveTo>
                <a:lnTo>
                  <a:pt x="0" y="0"/>
                </a:lnTo>
                <a:lnTo>
                  <a:pt x="0" y="143484"/>
                </a:lnTo>
                <a:lnTo>
                  <a:pt x="2160003" y="143484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48199" y="1035696"/>
            <a:ext cx="3973195" cy="54483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  <a:tabLst>
                <a:tab pos="2351405" algn="l"/>
              </a:tabLst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000" b="1" spc="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r>
              <a:rPr sz="1000" b="1" spc="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в</a:t>
            </a:r>
            <a:r>
              <a:rPr sz="10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антивандальном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	</a:t>
            </a: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Сервисные</a:t>
            </a:r>
            <a:r>
              <a:rPr sz="1000" b="1" spc="11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000" b="1" spc="1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краны исполнении</a:t>
            </a:r>
            <a:endParaRPr sz="1000">
              <a:latin typeface="Calibri"/>
              <a:cs typeface="Calibri"/>
            </a:endParaRPr>
          </a:p>
          <a:p>
            <a:pPr marL="67310">
              <a:lnSpc>
                <a:spcPct val="100000"/>
              </a:lnSpc>
              <a:spcBef>
                <a:spcPts val="805"/>
              </a:spcBef>
              <a:tabLst>
                <a:tab pos="2405380" algn="l"/>
              </a:tabLst>
            </a:pP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«Бивал»</a:t>
            </a:r>
            <a:r>
              <a:rPr sz="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«Бивал»</a:t>
            </a:r>
            <a:r>
              <a:rPr sz="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77551" y="2147684"/>
            <a:ext cx="2217420" cy="210629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присоединения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: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резьба/сварка.</a:t>
            </a:r>
            <a:endParaRPr sz="800">
              <a:latin typeface="Trebuchet MS"/>
              <a:cs typeface="Trebuchet MS"/>
            </a:endParaRPr>
          </a:p>
          <a:p>
            <a:pPr marL="19050" marR="5080" indent="1270" algn="just">
              <a:lnSpc>
                <a:spcPts val="900"/>
              </a:lnSpc>
              <a:spcBef>
                <a:spcPts val="160"/>
              </a:spcBef>
            </a:pP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теплоснабжение,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охлажде-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ние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(для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спуска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воздуха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инженерных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зам-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кнутого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контура).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Пробка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форме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гриба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защищает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попадания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пара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горячей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воды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лицо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руки.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8415" marR="27940" indent="5080">
              <a:lnSpc>
                <a:spcPts val="900"/>
              </a:lnSpc>
              <a:spcBef>
                <a:spcPts val="5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Шаровой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кран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используется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качестве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запорной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трубопроводной</a:t>
            </a:r>
            <a:r>
              <a:rPr sz="800" spc="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арматуры.</a:t>
            </a:r>
            <a:endParaRPr sz="800">
              <a:latin typeface="Trebuchet MS"/>
              <a:cs typeface="Trebuchet MS"/>
            </a:endParaRPr>
          </a:p>
          <a:p>
            <a:pPr marL="23495" marR="440690">
              <a:lnSpc>
                <a:spcPts val="1040"/>
              </a:lnSpc>
              <a:spcBef>
                <a:spcPts val="3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класса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А.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23495" marR="15875" indent="-635" algn="just">
              <a:lnSpc>
                <a:spcPct val="101200"/>
              </a:lnSpc>
              <a:spcBef>
                <a:spcPts val="2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шаровой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пробки: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Материалы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EPDM,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Viton,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+20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5" dirty="0">
                <a:solidFill>
                  <a:srgbClr val="231F20"/>
                </a:solidFill>
                <a:latin typeface="Trebuchet MS"/>
                <a:cs typeface="Trebuchet MS"/>
              </a:rPr>
              <a:t>%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углерода.</a:t>
            </a:r>
            <a:endParaRPr sz="800">
              <a:latin typeface="Trebuchet MS"/>
              <a:cs typeface="Trebuchet MS"/>
            </a:endParaRPr>
          </a:p>
          <a:p>
            <a:pPr marL="20320" algn="just">
              <a:lnSpc>
                <a:spcPct val="100000"/>
              </a:lnSpc>
              <a:spcBef>
                <a:spcPts val="8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рукоятка.</a:t>
            </a:r>
            <a:endParaRPr sz="8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85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Температурное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исполнение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(КШТ)</a:t>
            </a:r>
            <a:r>
              <a:rPr sz="800" spc="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–40…+200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°С.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02.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2700390" y="1676671"/>
          <a:ext cx="1007109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5080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15–50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1714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4,0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3" name="object 23"/>
          <p:cNvGrpSpPr/>
          <p:nvPr/>
        </p:nvGrpSpPr>
        <p:grpSpPr>
          <a:xfrm>
            <a:off x="2705432" y="1187968"/>
            <a:ext cx="2201545" cy="954405"/>
            <a:chOff x="2705432" y="1187968"/>
            <a:chExt cx="2201545" cy="954405"/>
          </a:xfrm>
        </p:grpSpPr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00246" y="1187968"/>
              <a:ext cx="1106525" cy="9005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80038" y="1998150"/>
              <a:ext cx="143992" cy="14401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05432" y="1998150"/>
              <a:ext cx="143992" cy="144005"/>
            </a:xfrm>
            <a:prstGeom prst="rect">
              <a:avLst/>
            </a:prstGeom>
          </p:spPr>
        </p:pic>
      </p:grpSp>
      <p:sp>
        <p:nvSpPr>
          <p:cNvPr id="27" name="object 27"/>
          <p:cNvSpPr/>
          <p:nvPr/>
        </p:nvSpPr>
        <p:spPr>
          <a:xfrm>
            <a:off x="359994" y="6192228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01299" y="6184832"/>
            <a:ext cx="10287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«Бивал»</a:t>
            </a:r>
            <a:r>
              <a:rPr sz="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7300" y="5787552"/>
            <a:ext cx="2048510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000" b="1" spc="1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r>
              <a:rPr sz="1000" b="1" spc="1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полнопроходного исполнения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37160" y="6913646"/>
            <a:ext cx="2217420" cy="331089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0955" marR="5080" indent="-6985" algn="just">
              <a:lnSpc>
                <a:spcPct val="98700"/>
              </a:lnSpc>
              <a:spcBef>
                <a:spcPts val="11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-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сварка/сварка,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фланец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/фла-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нец,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резьба/резьба,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фланец/сварка,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резьба/сварка.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теплоснабжения,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кондиционирования,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газораспределения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мине-</a:t>
            </a:r>
            <a:endParaRPr sz="800">
              <a:latin typeface="Trebuchet MS"/>
              <a:cs typeface="Trebuchet MS"/>
            </a:endParaRPr>
          </a:p>
          <a:p>
            <a:pPr marL="21590" marR="5080" indent="2540" algn="just">
              <a:lnSpc>
                <a:spcPts val="900"/>
              </a:lnSpc>
              <a:spcBef>
                <a:spcPts val="2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ральных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масел.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Полнопроходное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исполнение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кранов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позволяет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осуществлять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мониторинг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тру-бопроводных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сетей.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850"/>
              </a:lnSpc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8415" marR="28575" indent="5080">
              <a:lnSpc>
                <a:spcPts val="900"/>
              </a:lnSpc>
              <a:spcBef>
                <a:spcPts val="5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Шаровой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кран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используется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качестве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запорной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трубопроводной</a:t>
            </a:r>
            <a:r>
              <a:rPr sz="800" spc="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арматуры.</a:t>
            </a:r>
            <a:endParaRPr sz="800">
              <a:latin typeface="Trebuchet MS"/>
              <a:cs typeface="Trebuchet MS"/>
            </a:endParaRPr>
          </a:p>
          <a:p>
            <a:pPr marL="23495" marR="440690">
              <a:lnSpc>
                <a:spcPts val="1040"/>
              </a:lnSpc>
              <a:spcBef>
                <a:spcPts val="3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класса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А.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23495" marR="16510" indent="-635" algn="just">
              <a:lnSpc>
                <a:spcPct val="101200"/>
              </a:lnSpc>
              <a:spcBef>
                <a:spcPts val="2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шаровой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пробки: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Материалы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EPDM,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Viton,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+20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5" dirty="0">
                <a:solidFill>
                  <a:srgbClr val="231F20"/>
                </a:solidFill>
                <a:latin typeface="Trebuchet MS"/>
                <a:cs typeface="Trebuchet MS"/>
              </a:rPr>
              <a:t>%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углерода,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Nitrile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NBR.</a:t>
            </a:r>
            <a:endParaRPr sz="800">
              <a:latin typeface="Trebuchet MS"/>
              <a:cs typeface="Trebuchet MS"/>
            </a:endParaRPr>
          </a:p>
          <a:p>
            <a:pPr marL="21590" marR="26034" indent="-1270" algn="just">
              <a:lnSpc>
                <a:spcPts val="900"/>
              </a:lnSpc>
              <a:spcBef>
                <a:spcPts val="16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рукоятка,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редуктор,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сервоприводы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(электрический,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пневматический).</a:t>
            </a:r>
            <a:endParaRPr sz="8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65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Температурное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исполнение:</a:t>
            </a:r>
            <a:endParaRPr sz="800">
              <a:latin typeface="Trebuchet MS"/>
              <a:cs typeface="Trebuchet MS"/>
            </a:endParaRPr>
          </a:p>
          <a:p>
            <a:pPr marL="130175" indent="-78740">
              <a:lnSpc>
                <a:spcPct val="100000"/>
              </a:lnSpc>
              <a:spcBef>
                <a:spcPts val="80"/>
              </a:spcBef>
              <a:buChar char="•"/>
              <a:tabLst>
                <a:tab pos="130175" algn="l"/>
              </a:tabLst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теплоснабжения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(КШТ)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–40…+200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°С;</a:t>
            </a:r>
            <a:endParaRPr sz="800">
              <a:latin typeface="Trebuchet MS"/>
              <a:cs typeface="Trebuchet MS"/>
            </a:endParaRPr>
          </a:p>
          <a:p>
            <a:pPr marL="130175" indent="-78740">
              <a:lnSpc>
                <a:spcPct val="100000"/>
              </a:lnSpc>
              <a:spcBef>
                <a:spcPts val="80"/>
              </a:spcBef>
              <a:buChar char="•"/>
              <a:tabLst>
                <a:tab pos="130175" algn="l"/>
              </a:tabLst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газовых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(КШГ)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–40…+80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°С;</a:t>
            </a:r>
            <a:endParaRPr sz="800">
              <a:latin typeface="Trebuchet MS"/>
              <a:cs typeface="Trebuchet MS"/>
            </a:endParaRPr>
          </a:p>
          <a:p>
            <a:pPr marL="130175" indent="-78740">
              <a:lnSpc>
                <a:spcPct val="100000"/>
              </a:lnSpc>
              <a:spcBef>
                <a:spcPts val="85"/>
              </a:spcBef>
              <a:buChar char="•"/>
              <a:tabLst>
                <a:tab pos="130175" algn="l"/>
              </a:tabLst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масел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(КШМ1)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0…+150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°С;</a:t>
            </a:r>
            <a:endParaRPr sz="800">
              <a:latin typeface="Trebuchet MS"/>
              <a:cs typeface="Trebuchet MS"/>
            </a:endParaRPr>
          </a:p>
          <a:p>
            <a:pPr marL="20320" marR="704215" indent="109220">
              <a:lnSpc>
                <a:spcPct val="108500"/>
              </a:lnSpc>
              <a:buChar char="•"/>
              <a:tabLst>
                <a:tab pos="129539" algn="l"/>
              </a:tabLst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масел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(КШМ2)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–20…+80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°С.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Хладостойкое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исполнение:</a:t>
            </a:r>
            <a:endParaRPr sz="800">
              <a:latin typeface="Trebuchet MS"/>
              <a:cs typeface="Trebuchet MS"/>
            </a:endParaRPr>
          </a:p>
          <a:p>
            <a:pPr marL="130175" indent="-78740">
              <a:lnSpc>
                <a:spcPct val="100000"/>
              </a:lnSpc>
              <a:spcBef>
                <a:spcPts val="80"/>
              </a:spcBef>
              <a:buChar char="•"/>
              <a:tabLst>
                <a:tab pos="130175" algn="l"/>
              </a:tabLst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теплоснабжения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(КШТХ)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–60…+200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°С;</a:t>
            </a:r>
            <a:endParaRPr sz="800">
              <a:latin typeface="Trebuchet MS"/>
              <a:cs typeface="Trebuchet MS"/>
            </a:endParaRPr>
          </a:p>
          <a:p>
            <a:pPr marL="130175" indent="-78740">
              <a:lnSpc>
                <a:spcPct val="100000"/>
              </a:lnSpc>
              <a:spcBef>
                <a:spcPts val="80"/>
              </a:spcBef>
              <a:buChar char="•"/>
              <a:tabLst>
                <a:tab pos="130175" algn="l"/>
              </a:tabLst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газовых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(КШГХ)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85" dirty="0">
                <a:solidFill>
                  <a:srgbClr val="231F20"/>
                </a:solidFill>
                <a:latin typeface="Trebuchet MS"/>
                <a:cs typeface="Trebuchet MS"/>
              </a:rPr>
              <a:t>–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60…+80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°С.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13,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14,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15,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24,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25,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34,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35,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44,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45,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54,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55.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360000" y="6427201"/>
          <a:ext cx="1007109" cy="245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285">
                <a:tc>
                  <a:txBody>
                    <a:bodyPr/>
                    <a:lstStyle/>
                    <a:p>
                      <a:pPr marR="5080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15–1200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1714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1,6/2,5/4,0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32" name="object 32"/>
          <p:cNvGrpSpPr/>
          <p:nvPr/>
        </p:nvGrpSpPr>
        <p:grpSpPr>
          <a:xfrm>
            <a:off x="538915" y="5924062"/>
            <a:ext cx="2029460" cy="984250"/>
            <a:chOff x="538915" y="5924062"/>
            <a:chExt cx="2029460" cy="984250"/>
          </a:xfrm>
        </p:grpSpPr>
        <p:pic>
          <p:nvPicPr>
            <p:cNvPr id="33" name="object 3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85165" y="5924062"/>
              <a:ext cx="1183079" cy="98420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8915" y="6741591"/>
              <a:ext cx="143979" cy="143992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544569" y="6753069"/>
            <a:ext cx="132715" cy="1123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50" b="1" spc="-25" dirty="0">
                <a:solidFill>
                  <a:srgbClr val="FFCB04"/>
                </a:solidFill>
                <a:latin typeface="Arial Narrow"/>
                <a:cs typeface="Arial Narrow"/>
              </a:rPr>
              <a:t>ГАЗ</a:t>
            </a:r>
            <a:endParaRPr sz="550">
              <a:latin typeface="Arial Narrow"/>
              <a:cs typeface="Arial Narrow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360008" y="6741591"/>
            <a:ext cx="684530" cy="144145"/>
            <a:chOff x="360008" y="6741591"/>
            <a:chExt cx="684530" cy="144145"/>
          </a:xfrm>
        </p:grpSpPr>
        <p:pic>
          <p:nvPicPr>
            <p:cNvPr id="37" name="object 3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23612" y="6741591"/>
              <a:ext cx="143992" cy="14401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00043" y="6741591"/>
              <a:ext cx="144005" cy="14400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60008" y="6741591"/>
              <a:ext cx="143992" cy="144005"/>
            </a:xfrm>
            <a:prstGeom prst="rect">
              <a:avLst/>
            </a:prstGeom>
          </p:spPr>
        </p:pic>
      </p:grpSp>
      <p:sp>
        <p:nvSpPr>
          <p:cNvPr id="40" name="object 40"/>
          <p:cNvSpPr/>
          <p:nvPr/>
        </p:nvSpPr>
        <p:spPr>
          <a:xfrm>
            <a:off x="5039995" y="1439291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5081300" y="1431889"/>
            <a:ext cx="10287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«Бивал»</a:t>
            </a:r>
            <a:r>
              <a:rPr sz="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27300" y="1035696"/>
            <a:ext cx="2048510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000" b="1" spc="11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r>
              <a:rPr sz="1000" b="1" spc="1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редуцированного исполнения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17160" y="2157190"/>
            <a:ext cx="2217420" cy="31362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20955" marR="5080" indent="-6985" algn="just">
              <a:lnSpc>
                <a:spcPct val="98700"/>
              </a:lnSpc>
              <a:spcBef>
                <a:spcPts val="11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-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сварка/сварка,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фланец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/фла-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нец,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резьба/резьба,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фланец/сварка,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резьба/сварка.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теплоснабжения,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кондиционирования,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газораспределения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мине-</a:t>
            </a:r>
            <a:endParaRPr sz="800">
              <a:latin typeface="Trebuchet MS"/>
              <a:cs typeface="Trebuchet MS"/>
            </a:endParaRPr>
          </a:p>
          <a:p>
            <a:pPr marL="24765" algn="just">
              <a:lnSpc>
                <a:spcPts val="900"/>
              </a:lnSpc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ральных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масел.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8415" marR="28575" indent="5080">
              <a:lnSpc>
                <a:spcPts val="900"/>
              </a:lnSpc>
              <a:spcBef>
                <a:spcPts val="5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Шаровой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кран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используется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качестве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запорной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трубопроводной</a:t>
            </a:r>
            <a:r>
              <a:rPr sz="800" spc="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арматуры.</a:t>
            </a:r>
            <a:endParaRPr sz="800">
              <a:latin typeface="Trebuchet MS"/>
              <a:cs typeface="Trebuchet MS"/>
            </a:endParaRPr>
          </a:p>
          <a:p>
            <a:pPr marL="23495" marR="440690">
              <a:lnSpc>
                <a:spcPts val="1040"/>
              </a:lnSpc>
              <a:spcBef>
                <a:spcPts val="3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класса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А.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23495" marR="15240" indent="-635" algn="just">
              <a:lnSpc>
                <a:spcPct val="101200"/>
              </a:lnSpc>
              <a:spcBef>
                <a:spcPts val="2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шаровой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пробки: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сталь. Материалы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EPDM,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Viton,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+20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5" dirty="0">
                <a:solidFill>
                  <a:srgbClr val="231F20"/>
                </a:solidFill>
                <a:latin typeface="Trebuchet MS"/>
                <a:cs typeface="Trebuchet MS"/>
              </a:rPr>
              <a:t>%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углерода,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Nitrile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NBR.</a:t>
            </a:r>
            <a:endParaRPr sz="800">
              <a:latin typeface="Trebuchet MS"/>
              <a:cs typeface="Trebuchet MS"/>
            </a:endParaRPr>
          </a:p>
          <a:p>
            <a:pPr marL="21590" marR="26034" indent="-1270" algn="just">
              <a:lnSpc>
                <a:spcPts val="900"/>
              </a:lnSpc>
              <a:spcBef>
                <a:spcPts val="16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рукоятка,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редуктор,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сервоприводы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(электрический,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пневматический).</a:t>
            </a:r>
            <a:endParaRPr sz="8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65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Температурное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исполнение:</a:t>
            </a:r>
            <a:endParaRPr sz="800">
              <a:latin typeface="Trebuchet MS"/>
              <a:cs typeface="Trebuchet MS"/>
            </a:endParaRPr>
          </a:p>
          <a:p>
            <a:pPr marL="130175" indent="-78740">
              <a:lnSpc>
                <a:spcPct val="100000"/>
              </a:lnSpc>
              <a:spcBef>
                <a:spcPts val="80"/>
              </a:spcBef>
              <a:buChar char="•"/>
              <a:tabLst>
                <a:tab pos="130175" algn="l"/>
              </a:tabLst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теплоснабжения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(КШТ)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–40…+200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°С;</a:t>
            </a:r>
            <a:endParaRPr sz="800">
              <a:latin typeface="Trebuchet MS"/>
              <a:cs typeface="Trebuchet MS"/>
            </a:endParaRPr>
          </a:p>
          <a:p>
            <a:pPr marL="130175" indent="-78740">
              <a:lnSpc>
                <a:spcPct val="100000"/>
              </a:lnSpc>
              <a:spcBef>
                <a:spcPts val="80"/>
              </a:spcBef>
              <a:buChar char="•"/>
              <a:tabLst>
                <a:tab pos="130175" algn="l"/>
              </a:tabLst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газовых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(КШГ)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–40…+80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°С;</a:t>
            </a:r>
            <a:endParaRPr sz="800">
              <a:latin typeface="Trebuchet MS"/>
              <a:cs typeface="Trebuchet MS"/>
            </a:endParaRPr>
          </a:p>
          <a:p>
            <a:pPr marL="130175" indent="-78740">
              <a:lnSpc>
                <a:spcPct val="100000"/>
              </a:lnSpc>
              <a:spcBef>
                <a:spcPts val="85"/>
              </a:spcBef>
              <a:buChar char="•"/>
              <a:tabLst>
                <a:tab pos="130175" algn="l"/>
              </a:tabLst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масел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(КШМ1)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0…+150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°С;</a:t>
            </a:r>
            <a:endParaRPr sz="800">
              <a:latin typeface="Trebuchet MS"/>
              <a:cs typeface="Trebuchet MS"/>
            </a:endParaRPr>
          </a:p>
          <a:p>
            <a:pPr marL="20320" marR="710565" indent="109220">
              <a:lnSpc>
                <a:spcPct val="108500"/>
              </a:lnSpc>
              <a:buChar char="•"/>
              <a:tabLst>
                <a:tab pos="129539" algn="l"/>
              </a:tabLst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масел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(КШМ2)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700" spc="85" dirty="0">
                <a:solidFill>
                  <a:srgbClr val="231F20"/>
                </a:solidFill>
                <a:latin typeface="Trebuchet MS"/>
                <a:cs typeface="Trebuchet MS"/>
              </a:rPr>
              <a:t>–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20…+80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°С.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Хладостойкое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исполнение:</a:t>
            </a:r>
            <a:endParaRPr sz="800">
              <a:latin typeface="Trebuchet MS"/>
              <a:cs typeface="Trebuchet MS"/>
            </a:endParaRPr>
          </a:p>
          <a:p>
            <a:pPr marL="130175" indent="-78740">
              <a:lnSpc>
                <a:spcPct val="100000"/>
              </a:lnSpc>
              <a:spcBef>
                <a:spcPts val="80"/>
              </a:spcBef>
              <a:buChar char="•"/>
              <a:tabLst>
                <a:tab pos="130175" algn="l"/>
              </a:tabLst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теплоснабжения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(КШТХ)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–60…+200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°С;</a:t>
            </a:r>
            <a:endParaRPr sz="800">
              <a:latin typeface="Trebuchet MS"/>
              <a:cs typeface="Trebuchet MS"/>
            </a:endParaRPr>
          </a:p>
          <a:p>
            <a:pPr marL="130175" indent="-78740">
              <a:lnSpc>
                <a:spcPct val="100000"/>
              </a:lnSpc>
              <a:spcBef>
                <a:spcPts val="80"/>
              </a:spcBef>
              <a:buChar char="•"/>
              <a:tabLst>
                <a:tab pos="130175" algn="l"/>
              </a:tabLst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газовых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(КШГХ)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–60…+80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°С.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10,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12,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22,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32,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42,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52.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44" name="object 44"/>
          <p:cNvGraphicFramePr>
            <a:graphicFrameLocks noGrp="1"/>
          </p:cNvGraphicFramePr>
          <p:nvPr/>
        </p:nvGraphicFramePr>
        <p:xfrm>
          <a:off x="5040000" y="1674488"/>
          <a:ext cx="1007109" cy="245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1285">
                <a:tc>
                  <a:txBody>
                    <a:bodyPr/>
                    <a:lstStyle/>
                    <a:p>
                      <a:pPr marR="5080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15–500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1714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1,6/2,5/4,0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5" name="object 45"/>
          <p:cNvGrpSpPr/>
          <p:nvPr/>
        </p:nvGrpSpPr>
        <p:grpSpPr>
          <a:xfrm>
            <a:off x="5218915" y="1278864"/>
            <a:ext cx="1898650" cy="850265"/>
            <a:chOff x="5218915" y="1278864"/>
            <a:chExt cx="1898650" cy="850265"/>
          </a:xfrm>
        </p:grpSpPr>
        <p:pic>
          <p:nvPicPr>
            <p:cNvPr id="46" name="object 4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02427" y="1278864"/>
              <a:ext cx="914906" cy="781426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18915" y="1985134"/>
              <a:ext cx="143979" cy="143992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5224570" y="1996611"/>
            <a:ext cx="132715" cy="11239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550" b="1" spc="-25" dirty="0">
                <a:solidFill>
                  <a:srgbClr val="FFCB04"/>
                </a:solidFill>
                <a:latin typeface="Arial Narrow"/>
                <a:cs typeface="Arial Narrow"/>
              </a:rPr>
              <a:t>ГАЗ</a:t>
            </a:r>
            <a:endParaRPr sz="550">
              <a:latin typeface="Arial Narrow"/>
              <a:cs typeface="Arial Narrow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5040007" y="1985134"/>
            <a:ext cx="684530" cy="144145"/>
            <a:chOff x="5040007" y="1985134"/>
            <a:chExt cx="684530" cy="144145"/>
          </a:xfrm>
        </p:grpSpPr>
        <p:pic>
          <p:nvPicPr>
            <p:cNvPr id="50" name="object 5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403613" y="1985134"/>
              <a:ext cx="143992" cy="14401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80043" y="1985135"/>
              <a:ext cx="144005" cy="14400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40007" y="1985135"/>
              <a:ext cx="143992" cy="144005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2808389" y="5471998"/>
            <a:ext cx="2053589" cy="218440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159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7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Вставки</a:t>
            </a:r>
            <a:r>
              <a:rPr sz="1100" b="1" spc="2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электроизолирующие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2701836" y="6194018"/>
            <a:ext cx="2160270" cy="143510"/>
          </a:xfrm>
          <a:custGeom>
            <a:avLst/>
            <a:gdLst/>
            <a:ahLst/>
            <a:cxnLst/>
            <a:rect l="l" t="t" r="r" b="b"/>
            <a:pathLst>
              <a:path w="2160270" h="143510">
                <a:moveTo>
                  <a:pt x="2160003" y="0"/>
                </a:moveTo>
                <a:lnTo>
                  <a:pt x="0" y="0"/>
                </a:lnTo>
                <a:lnTo>
                  <a:pt x="0" y="143484"/>
                </a:lnTo>
                <a:lnTo>
                  <a:pt x="2160003" y="143484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2743131" y="6186612"/>
            <a:ext cx="5867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АДЛ,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688230" y="5788661"/>
            <a:ext cx="1908810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0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r>
              <a:rPr sz="10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с</a:t>
            </a:r>
            <a:r>
              <a:rPr sz="10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изолирующей вставкой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678090" y="6911010"/>
            <a:ext cx="2217420" cy="29743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225" marR="5080" indent="-8255" algn="just">
              <a:lnSpc>
                <a:spcPts val="9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-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сварка/сварка,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фланец/фла-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нец,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резьба/резьба.</a:t>
            </a:r>
            <a:endParaRPr sz="800">
              <a:latin typeface="Trebuchet MS"/>
              <a:cs typeface="Trebuchet MS"/>
            </a:endParaRPr>
          </a:p>
          <a:p>
            <a:pPr marL="17780" marR="5080" indent="2540" algn="just">
              <a:lnSpc>
                <a:spcPts val="900"/>
              </a:lnSpc>
              <a:spcBef>
                <a:spcPts val="14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 применения: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создание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надежного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токо-изолирующего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соединения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между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надземными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подземными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трубопроводами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газора-спределения.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2700" marR="5080" indent="10795" algn="just">
              <a:lnSpc>
                <a:spcPts val="900"/>
              </a:lnSpc>
              <a:spcBef>
                <a:spcPts val="50"/>
              </a:spcBef>
            </a:pP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Изолирующая</a:t>
            </a:r>
            <a:r>
              <a:rPr sz="800" spc="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вставка</a:t>
            </a:r>
            <a:r>
              <a:rPr sz="800" spc="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представляет</a:t>
            </a:r>
            <a:r>
              <a:rPr sz="800" spc="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собой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устройство,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состоящее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патрубков,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герметично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соединенных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через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стальную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вставку,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покрытую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слоем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диэлектрика.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Конструкция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применяемые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обеспечивают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высокое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электрическое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сопротивление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(более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10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МОм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напряжении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кВ),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герметичность,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защиту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электрохимиче-ской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коррозии.</a:t>
            </a:r>
            <a:endParaRPr sz="800">
              <a:latin typeface="Trebuchet MS"/>
              <a:cs typeface="Trebuchet MS"/>
            </a:endParaRPr>
          </a:p>
          <a:p>
            <a:pPr marL="22225" marR="10160" indent="635">
              <a:lnSpc>
                <a:spcPct val="98700"/>
              </a:lnSpc>
              <a:spcBef>
                <a:spcPts val="7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+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20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75" dirty="0">
                <a:solidFill>
                  <a:srgbClr val="231F20"/>
                </a:solidFill>
                <a:latin typeface="Trebuchet MS"/>
                <a:cs typeface="Trebuchet MS"/>
              </a:rPr>
              <a:t>%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углерода,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Nitrile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NBR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(фторсиликон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FVMQ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хладостойком исполнении).</a:t>
            </a:r>
            <a:endParaRPr sz="800">
              <a:latin typeface="Trebuchet MS"/>
              <a:cs typeface="Trebuchet MS"/>
            </a:endParaRPr>
          </a:p>
          <a:p>
            <a:pPr marL="17780" marR="5080" indent="-5715">
              <a:lnSpc>
                <a:spcPts val="900"/>
              </a:lnSpc>
              <a:spcBef>
                <a:spcPts val="16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Температура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рабочей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среды: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–40…+80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°С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(хладо-стойкое</a:t>
            </a:r>
            <a:r>
              <a:rPr sz="800" spc="1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–60…+80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°С).</a:t>
            </a:r>
            <a:endParaRPr sz="800">
              <a:latin typeface="Trebuchet MS"/>
              <a:cs typeface="Trebuchet MS"/>
            </a:endParaRPr>
          </a:p>
          <a:p>
            <a:pPr marL="21590" marR="12065" indent="635">
              <a:lnSpc>
                <a:spcPts val="900"/>
              </a:lnSpc>
              <a:spcBef>
                <a:spcPts val="145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Варианты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поставки: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вставка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электроизолирующая,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кран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изолирующей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вставкой.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ВЭИ,</a:t>
            </a:r>
            <a:r>
              <a:rPr sz="8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ВЭИХ,</a:t>
            </a:r>
            <a:r>
              <a:rPr sz="8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КШГИ,</a:t>
            </a:r>
            <a:r>
              <a:rPr sz="8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КШГИХ.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58" name="object 58"/>
          <p:cNvGraphicFramePr>
            <a:graphicFrameLocks noGrp="1"/>
          </p:cNvGraphicFramePr>
          <p:nvPr/>
        </p:nvGraphicFramePr>
        <p:xfrm>
          <a:off x="2700930" y="6429816"/>
          <a:ext cx="1007109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5080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20–500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1714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9" name="object 5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750119" y="5964509"/>
            <a:ext cx="1152000" cy="762962"/>
          </a:xfrm>
          <a:prstGeom prst="rect">
            <a:avLst/>
          </a:prstGeom>
        </p:spPr>
      </p:pic>
      <p:sp>
        <p:nvSpPr>
          <p:cNvPr id="60" name="object 60"/>
          <p:cNvSpPr/>
          <p:nvPr/>
        </p:nvSpPr>
        <p:spPr>
          <a:xfrm>
            <a:off x="2700388" y="5471998"/>
            <a:ext cx="108585" cy="216535"/>
          </a:xfrm>
          <a:custGeom>
            <a:avLst/>
            <a:gdLst/>
            <a:ahLst/>
            <a:cxnLst/>
            <a:rect l="l" t="t" r="r" b="b"/>
            <a:pathLst>
              <a:path w="108585" h="216535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039995" y="6191999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5081300" y="6184603"/>
            <a:ext cx="125285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Standard</a:t>
            </a:r>
            <a:r>
              <a:rPr sz="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30" dirty="0">
                <a:solidFill>
                  <a:srgbClr val="FFFFFF"/>
                </a:solidFill>
                <a:latin typeface="Calibri"/>
                <a:cs typeface="Calibri"/>
              </a:rPr>
              <a:t>Hidraulica</a:t>
            </a:r>
            <a:r>
              <a:rPr sz="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(Испания)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027300" y="5787552"/>
            <a:ext cx="1562100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000" b="1" spc="1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латунные</a:t>
            </a:r>
            <a:r>
              <a:rPr sz="1000" b="1" spc="1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31F20"/>
                </a:solidFill>
                <a:latin typeface="Calibri"/>
                <a:cs typeface="Calibri"/>
              </a:rPr>
              <a:t>краны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для</a:t>
            </a:r>
            <a:r>
              <a:rPr sz="1000" b="1" spc="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водоснабжения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018247" y="6909902"/>
            <a:ext cx="2216785" cy="22885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0955" marR="9525" indent="-8255" algn="just">
              <a:lnSpc>
                <a:spcPts val="9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2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30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муфтовый</a:t>
            </a:r>
            <a:r>
              <a:rPr sz="800" spc="2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(внутреннее,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внутреннее/внешнее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внешнее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резьбовое присоединение).</a:t>
            </a:r>
            <a:endParaRPr sz="800">
              <a:latin typeface="Trebuchet MS"/>
              <a:cs typeface="Trebuchet MS"/>
            </a:endParaRPr>
          </a:p>
          <a:p>
            <a:pPr marL="20955" marR="25400" indent="-1905" algn="just">
              <a:lnSpc>
                <a:spcPts val="900"/>
              </a:lnSpc>
              <a:spcBef>
                <a:spcPts val="140"/>
              </a:spcBef>
            </a:pPr>
            <a:r>
              <a:rPr sz="800" b="1" spc="1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потока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воды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в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бытовых,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промышленных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системах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холодного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горячего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водоснабжения.</a:t>
            </a:r>
            <a:endParaRPr sz="800">
              <a:latin typeface="Trebuchet MS"/>
              <a:cs typeface="Trebuchet MS"/>
            </a:endParaRPr>
          </a:p>
          <a:p>
            <a:pPr marL="19685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0955" marR="5080" indent="1270" algn="just">
              <a:lnSpc>
                <a:spcPts val="900"/>
              </a:lnSpc>
              <a:spcBef>
                <a:spcPts val="50"/>
              </a:spcBef>
            </a:pP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Шаровые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краны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имеют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полнопроходное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сече-ние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стандартный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проход,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отличаются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простой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надежной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конструкцией.</a:t>
            </a:r>
            <a:endParaRPr sz="800">
              <a:latin typeface="Trebuchet MS"/>
              <a:cs typeface="Trebuchet MS"/>
            </a:endParaRPr>
          </a:p>
          <a:p>
            <a:pPr marL="22225" algn="just">
              <a:lnSpc>
                <a:spcPct val="100000"/>
              </a:lnSpc>
              <a:spcBef>
                <a:spcPts val="6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латунь.</a:t>
            </a:r>
            <a:endParaRPr sz="800">
              <a:latin typeface="Trebuchet MS"/>
              <a:cs typeface="Trebuchet MS"/>
            </a:endParaRPr>
          </a:p>
          <a:p>
            <a:pPr marL="19050" marR="24130" indent="2540" algn="just">
              <a:lnSpc>
                <a:spcPct val="108500"/>
              </a:lnSpc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штока/седла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шара: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PTFE. Управление: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обычная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рукоятка,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рукоятка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типа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ts val="900"/>
              </a:lnSpc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«бабочка».</a:t>
            </a:r>
            <a:endParaRPr sz="800">
              <a:latin typeface="Trebuchet MS"/>
              <a:cs typeface="Trebuchet MS"/>
            </a:endParaRPr>
          </a:p>
          <a:p>
            <a:pPr marL="20955" marR="5080" indent="635" algn="just">
              <a:lnSpc>
                <a:spcPts val="900"/>
              </a:lnSpc>
              <a:spcBef>
                <a:spcPts val="165"/>
              </a:spcBef>
            </a:pP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линейку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данного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входят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шаровые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краны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дренажным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клапаном,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модифи-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кации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накидной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гайкой,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американкой.</a:t>
            </a:r>
            <a:endParaRPr sz="800">
              <a:latin typeface="Trebuchet MS"/>
              <a:cs typeface="Trebuchet MS"/>
            </a:endParaRPr>
          </a:p>
          <a:p>
            <a:pPr marL="19685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«Бостон»,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«Чикаго»,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«Аризона».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65" name="object 65"/>
          <p:cNvGraphicFramePr>
            <a:graphicFrameLocks noGrp="1"/>
          </p:cNvGraphicFramePr>
          <p:nvPr/>
        </p:nvGraphicFramePr>
        <p:xfrm>
          <a:off x="5040000" y="6428708"/>
          <a:ext cx="1569085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6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8–80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2,5/3,0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…+110°С/–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20…+140°С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6" name="object 6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345899" y="5854509"/>
            <a:ext cx="954606" cy="771486"/>
          </a:xfrm>
          <a:prstGeom prst="rect">
            <a:avLst/>
          </a:prstGeom>
        </p:spPr>
      </p:pic>
      <p:sp>
        <p:nvSpPr>
          <p:cNvPr id="67" name="object 67"/>
          <p:cNvSpPr txBox="1"/>
          <p:nvPr/>
        </p:nvSpPr>
        <p:spPr>
          <a:xfrm>
            <a:off x="5147995" y="5471998"/>
            <a:ext cx="205232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6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Латунные</a:t>
            </a:r>
            <a:r>
              <a:rPr sz="1100" b="1" spc="2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100" b="1" spc="2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20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5039995" y="5471998"/>
            <a:ext cx="108585" cy="216535"/>
          </a:xfrm>
          <a:custGeom>
            <a:avLst/>
            <a:gdLst/>
            <a:ahLst/>
            <a:cxnLst/>
            <a:rect l="l" t="t" r="r" b="b"/>
            <a:pathLst>
              <a:path w="108585" h="216535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9" name="object 69"/>
          <p:cNvGrpSpPr/>
          <p:nvPr/>
        </p:nvGrpSpPr>
        <p:grpSpPr>
          <a:xfrm>
            <a:off x="6591079" y="330350"/>
            <a:ext cx="597535" cy="179070"/>
            <a:chOff x="6591079" y="330350"/>
            <a:chExt cx="597535" cy="179070"/>
          </a:xfrm>
        </p:grpSpPr>
        <p:sp>
          <p:nvSpPr>
            <p:cNvPr id="70" name="object 70"/>
            <p:cNvSpPr/>
            <p:nvPr/>
          </p:nvSpPr>
          <p:spPr>
            <a:xfrm>
              <a:off x="6591079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03462" y="330350"/>
              <a:ext cx="178765" cy="178892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6620497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015917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7278EE3E-EF4A-26E6-40B9-174294D5296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74992" y="41825"/>
            <a:ext cx="1720577" cy="480364"/>
          </a:xfrm>
          <a:prstGeom prst="rect">
            <a:avLst/>
          </a:prstGeom>
        </p:spPr>
      </p:pic>
      <p:pic>
        <p:nvPicPr>
          <p:cNvPr id="75" name="object 10">
            <a:extLst>
              <a:ext uri="{FF2B5EF4-FFF2-40B4-BE49-F238E27FC236}">
                <a16:creationId xmlns:a16="http://schemas.microsoft.com/office/drawing/2014/main" id="{CE08ACD0-EBB8-3247-FA6A-8620422978F0}"/>
              </a:ext>
            </a:extLst>
          </p:cNvPr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346960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161003"/>
            <a:ext cx="360680" cy="215900"/>
          </a:xfrm>
          <a:custGeom>
            <a:avLst/>
            <a:gdLst/>
            <a:ahLst/>
            <a:cxnLst/>
            <a:rect l="l" t="t" r="r" b="b"/>
            <a:pathLst>
              <a:path w="360680" h="215900">
                <a:moveTo>
                  <a:pt x="0" y="215569"/>
                </a:moveTo>
                <a:lnTo>
                  <a:pt x="360451" y="215569"/>
                </a:lnTo>
                <a:lnTo>
                  <a:pt x="36045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0451" y="10161003"/>
            <a:ext cx="114935" cy="215900"/>
            <a:chOff x="360451" y="10161003"/>
            <a:chExt cx="114935" cy="215900"/>
          </a:xfrm>
        </p:grpSpPr>
        <p:sp>
          <p:nvSpPr>
            <p:cNvPr id="4" name="object 4"/>
            <p:cNvSpPr/>
            <p:nvPr/>
          </p:nvSpPr>
          <p:spPr>
            <a:xfrm>
              <a:off x="473494" y="10161003"/>
              <a:ext cx="1905" cy="215900"/>
            </a:xfrm>
            <a:custGeom>
              <a:avLst/>
              <a:gdLst/>
              <a:ahLst/>
              <a:cxnLst/>
              <a:rect l="l" t="t" r="r" b="b"/>
              <a:pathLst>
                <a:path w="1904" h="215900">
                  <a:moveTo>
                    <a:pt x="0" y="215569"/>
                  </a:moveTo>
                  <a:lnTo>
                    <a:pt x="1701" y="215569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45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699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7299" y="10176069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8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1448" y="339953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60248" y="6202591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65554" y="6195193"/>
            <a:ext cx="7899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BV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360254" y="6439297"/>
          <a:ext cx="1008380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9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15–600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1,6–42,0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ANSI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150–2500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Lbs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347554" y="6922715"/>
            <a:ext cx="2186305" cy="202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930"/>
              </a:lnSpc>
              <a:spcBef>
                <a:spcPts val="10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фланцевое.</a:t>
            </a:r>
            <a:endParaRPr sz="800">
              <a:latin typeface="Trebuchet MS"/>
              <a:cs typeface="Trebuchet MS"/>
            </a:endParaRPr>
          </a:p>
          <a:p>
            <a:pPr marL="12700" marR="5080" algn="just">
              <a:lnSpc>
                <a:spcPts val="900"/>
              </a:lnSpc>
              <a:spcBef>
                <a:spcPts val="50"/>
              </a:spcBef>
            </a:pPr>
            <a:r>
              <a:rPr sz="800" b="1" spc="1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Химическая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нефтехими-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ческая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промышленность,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нефтегазовый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сектор,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пищевая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промышленность,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целлюлознобумажная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промышленность,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горнодобывающая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промыш-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ленность,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пара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конденсата,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2700" marR="5715">
              <a:lnSpc>
                <a:spcPts val="900"/>
              </a:lnSpc>
              <a:spcBef>
                <a:spcPts val="50"/>
              </a:spcBef>
            </a:pP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Класс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герметичности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А.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Исполнение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уменьшен-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ным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проходом.</a:t>
            </a:r>
            <a:endParaRPr sz="800">
              <a:latin typeface="Trebuchet MS"/>
              <a:cs typeface="Trebuchet MS"/>
            </a:endParaRPr>
          </a:p>
          <a:p>
            <a:pPr marL="12700" marR="5715">
              <a:lnSpc>
                <a:spcPct val="101099"/>
              </a:lnSpc>
              <a:spcBef>
                <a:spcPts val="5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(фторопласт)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+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графит,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уплотне-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ние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“металл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металлу”</a:t>
            </a:r>
            <a:endParaRPr sz="800">
              <a:latin typeface="Trebuchet MS"/>
              <a:cs typeface="Trebuchet MS"/>
            </a:endParaRPr>
          </a:p>
          <a:p>
            <a:pPr marL="12700" marR="5715">
              <a:lnSpc>
                <a:spcPts val="900"/>
              </a:lnSpc>
              <a:spcBef>
                <a:spcPts val="16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Приводы: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Рычаг,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редуктор,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пневматический/элек-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трический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привод.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BV3.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7554" y="5798143"/>
            <a:ext cx="189674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Трехходовые</a:t>
            </a:r>
            <a:r>
              <a:rPr sz="10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и</a:t>
            </a:r>
            <a:r>
              <a:rPr sz="10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четырехходовые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000" b="1" spc="1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7447" y="6030277"/>
            <a:ext cx="859316" cy="85961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68896" y="720902"/>
            <a:ext cx="6731634" cy="215900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6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100" b="1" spc="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60895" y="720902"/>
            <a:ext cx="108585" cy="216535"/>
          </a:xfrm>
          <a:custGeom>
            <a:avLst/>
            <a:gdLst/>
            <a:ahLst/>
            <a:cxnLst/>
            <a:rect l="l" t="t" r="r" b="b"/>
            <a:pathLst>
              <a:path w="108584" h="216534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42230" y="1442059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083535" y="1434664"/>
            <a:ext cx="7899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BV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29534" y="1037615"/>
            <a:ext cx="961390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Трехходовые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000" b="1" spc="1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5042234" y="1675026"/>
          <a:ext cx="1007745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4127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8–50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53340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4,0–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6,3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object 21"/>
          <p:cNvSpPr txBox="1"/>
          <p:nvPr/>
        </p:nvSpPr>
        <p:spPr>
          <a:xfrm>
            <a:off x="5021224" y="2146484"/>
            <a:ext cx="2216785" cy="14630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резьбовой.</a:t>
            </a:r>
            <a:endParaRPr sz="800">
              <a:latin typeface="Trebuchet MS"/>
              <a:cs typeface="Trebuchet MS"/>
            </a:endParaRPr>
          </a:p>
          <a:p>
            <a:pPr marL="13335" marR="5080" indent="5080" algn="just">
              <a:lnSpc>
                <a:spcPts val="900"/>
              </a:lnSpc>
              <a:spcBef>
                <a:spcPts val="160"/>
              </a:spcBef>
            </a:pP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химическая,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нефтехими-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ческая,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нефтегазовая,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пищевая,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целлюлозно-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бумажная,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горнодобывающая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промышленности;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паровые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пароконденсатные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системы;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5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2225">
              <a:lnSpc>
                <a:spcPts val="930"/>
              </a:lnSpc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Класс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герметичности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А,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редуцированный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проход.</a:t>
            </a:r>
            <a:endParaRPr sz="800">
              <a:latin typeface="Trebuchet MS"/>
              <a:cs typeface="Trebuchet MS"/>
            </a:endParaRPr>
          </a:p>
          <a:p>
            <a:pPr marL="18415" marR="410209" indent="2540">
              <a:lnSpc>
                <a:spcPct val="108500"/>
              </a:lnSpc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Уплотнение: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+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графит.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BV3.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89057" y="995045"/>
            <a:ext cx="1295611" cy="1037860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2701112" y="1439786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742417" y="1432392"/>
            <a:ext cx="7899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BV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88417" y="1035343"/>
            <a:ext cx="956310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Двухходовые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000" b="1" spc="1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26" name="object 26"/>
          <p:cNvGraphicFramePr>
            <a:graphicFrameLocks noGrp="1"/>
          </p:cNvGraphicFramePr>
          <p:nvPr/>
        </p:nvGraphicFramePr>
        <p:xfrm>
          <a:off x="2701117" y="1677966"/>
          <a:ext cx="1007745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4127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8–300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53340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1,6–10,0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" name="object 27"/>
          <p:cNvSpPr txBox="1"/>
          <p:nvPr/>
        </p:nvSpPr>
        <p:spPr>
          <a:xfrm>
            <a:off x="2688417" y="2157693"/>
            <a:ext cx="2186305" cy="242125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715" algn="just">
              <a:lnSpc>
                <a:spcPts val="9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 присоединения:</a:t>
            </a:r>
            <a:r>
              <a:rPr sz="800" b="1" spc="2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фланцевый,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межфланце-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вый,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приварка,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резьбовой.</a:t>
            </a:r>
            <a:endParaRPr sz="800">
              <a:latin typeface="Trebuchet MS"/>
              <a:cs typeface="Trebuchet MS"/>
            </a:endParaRPr>
          </a:p>
          <a:p>
            <a:pPr marL="12700" marR="5080" algn="just">
              <a:lnSpc>
                <a:spcPts val="900"/>
              </a:lnSpc>
              <a:spcBef>
                <a:spcPts val="140"/>
              </a:spcBef>
            </a:pPr>
            <a:r>
              <a:rPr sz="800" b="1" spc="1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химическая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нефтехими-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ческая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промышленность,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нефтегазовый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сектор,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пищевая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промышленность,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целлюлозно-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бумажная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промышленность,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горнодобывающая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промыш-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ленность,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пара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конденсата,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2700">
              <a:lnSpc>
                <a:spcPts val="930"/>
              </a:lnSpc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Класс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герметичности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Двух-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трехсоставная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конструкция.</a:t>
            </a:r>
            <a:endParaRPr sz="800">
              <a:latin typeface="Trebuchet MS"/>
              <a:cs typeface="Trebuchet MS"/>
            </a:endParaRPr>
          </a:p>
          <a:p>
            <a:pPr marL="12700" marR="5715">
              <a:lnSpc>
                <a:spcPts val="900"/>
              </a:lnSpc>
              <a:spcBef>
                <a:spcPts val="165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Исполнение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полным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проходом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уменьшен-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ным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проходом.</a:t>
            </a:r>
            <a:endParaRPr sz="800">
              <a:latin typeface="Trebuchet MS"/>
              <a:cs typeface="Trebuchet MS"/>
            </a:endParaRPr>
          </a:p>
          <a:p>
            <a:pPr marL="12700" marR="5715">
              <a:lnSpc>
                <a:spcPct val="101099"/>
              </a:lnSpc>
              <a:spcBef>
                <a:spcPts val="5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(фторопласт)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+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графит,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по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типу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“металл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металлу”</a:t>
            </a:r>
            <a:endParaRPr sz="800">
              <a:latin typeface="Trebuchet MS"/>
              <a:cs typeface="Trebuchet MS"/>
            </a:endParaRPr>
          </a:p>
          <a:p>
            <a:pPr marL="12700" marR="7620">
              <a:lnSpc>
                <a:spcPts val="900"/>
              </a:lnSpc>
              <a:spcBef>
                <a:spcPts val="160"/>
              </a:spcBef>
            </a:pP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Типы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приводов: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Рычаг,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редуктор,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пневматический/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электрический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привод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BV15,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BV16,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BV17,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BV18,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BV20.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03917" y="1097607"/>
            <a:ext cx="1339200" cy="816585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360260" y="1425473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4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01554" y="1418073"/>
            <a:ext cx="9055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BV31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47045" y="1020793"/>
            <a:ext cx="145986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Регулирующие</a:t>
            </a:r>
            <a:r>
              <a:rPr sz="1000" b="1" spc="2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шаровые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сегментные</a:t>
            </a:r>
            <a:r>
              <a:rPr sz="1000" b="1" spc="1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39243" y="2132993"/>
            <a:ext cx="2216150" cy="275653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9050" marR="5080" indent="-6985" algn="just">
              <a:lnSpc>
                <a:spcPct val="101099"/>
              </a:lnSpc>
              <a:spcBef>
                <a:spcPts val="17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межфланцевый/фланцевый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бумажная,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пищевая,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нефте-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химическая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другие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отрасли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6985" algn="just">
              <a:lnSpc>
                <a:spcPts val="900"/>
              </a:lnSpc>
              <a:spcBef>
                <a:spcPts val="50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BV31 </a:t>
            </a:r>
            <a:r>
              <a:rPr sz="800" spc="220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регулирующий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сегментный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кран,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пред-назначенный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длярегулирования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потока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рабочей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среды.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Шаровой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сегмент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имеет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V-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образный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про-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ход,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что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позволяет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использовать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данный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кран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нарабочих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средах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содержанием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волокон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абразива,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так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жесклонных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кристаллизации.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Если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требуется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подобрать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кран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нанизкий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Kv,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есть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вариант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использования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крана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DN25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сегментом-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специальной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конструкции,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разработанной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этой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задачи.</a:t>
            </a:r>
            <a:endParaRPr sz="800">
              <a:latin typeface="Trebuchet MS"/>
              <a:cs typeface="Trebuchet MS"/>
            </a:endParaRPr>
          </a:p>
          <a:p>
            <a:pPr marL="20320" marR="5080" indent="1270" algn="just">
              <a:lnSpc>
                <a:spcPts val="900"/>
              </a:lnSpc>
              <a:spcBef>
                <a:spcPts val="14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сталь,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нержаве-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ющая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и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др.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запросу.</a:t>
            </a:r>
            <a:endParaRPr sz="800">
              <a:latin typeface="Trebuchet MS"/>
              <a:cs typeface="Trebuchet MS"/>
            </a:endParaRPr>
          </a:p>
          <a:p>
            <a:pPr marL="15875" marR="19685" indent="5080">
              <a:lnSpc>
                <a:spcPct val="98700"/>
              </a:lnSpc>
              <a:spcBef>
                <a:spcPts val="75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шарового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сегмента: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сталь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со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специальными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упрочнающими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покрытиями.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тефлон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(PTFE),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металл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металл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другие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запросу.</a:t>
            </a:r>
            <a:endParaRPr sz="800">
              <a:latin typeface="Trebuchet MS"/>
              <a:cs typeface="Trebuchet MS"/>
            </a:endParaRPr>
          </a:p>
          <a:p>
            <a:pPr marL="18415">
              <a:lnSpc>
                <a:spcPct val="100000"/>
              </a:lnSpc>
              <a:spcBef>
                <a:spcPts val="8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пневмо/электропривод,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рукоятка.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7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BV31.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33" name="object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730921"/>
              </p:ext>
            </p:extLst>
          </p:nvPr>
        </p:nvGraphicFramePr>
        <p:xfrm>
          <a:off x="360254" y="1666987"/>
          <a:ext cx="1396196" cy="3917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09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 marR="6731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25–600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305">
                <a:tc>
                  <a:txBody>
                    <a:bodyPr/>
                    <a:lstStyle/>
                    <a:p>
                      <a:pPr>
                        <a:lnSpc>
                          <a:spcPts val="810"/>
                        </a:lnSpc>
                        <a:spcBef>
                          <a:spcPts val="305"/>
                        </a:spcBef>
                        <a:tabLst>
                          <a:tab pos="359410" algn="l"/>
                        </a:tabLst>
                      </a:pPr>
                      <a:r>
                        <a:rPr sz="1050" u="sng" spc="97" baseline="15873" dirty="0">
                          <a:solidFill>
                            <a:srgbClr val="231F20"/>
                          </a:solidFill>
                          <a:uFill>
                            <a:solidFill>
                              <a:srgbClr val="C7C8CA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050" u="sng" spc="-15" baseline="15873" dirty="0">
                          <a:solidFill>
                            <a:srgbClr val="231F20"/>
                          </a:solidFill>
                          <a:uFill>
                            <a:solidFill>
                              <a:srgbClr val="C7C8CA"/>
                            </a:solidFill>
                          </a:uFill>
                          <a:latin typeface="Trebuchet MS"/>
                          <a:cs typeface="Trebuchet MS"/>
                        </a:rPr>
                        <a:t>P</a:t>
                      </a:r>
                      <a:r>
                        <a:rPr sz="600" u="sng" spc="-10" dirty="0">
                          <a:solidFill>
                            <a:srgbClr val="231F20"/>
                          </a:solidFill>
                          <a:uFill>
                            <a:solidFill>
                              <a:srgbClr val="C7C8CA"/>
                            </a:solidFill>
                          </a:uFill>
                          <a:latin typeface="Trebuchet MS"/>
                          <a:cs typeface="Trebuchet MS"/>
                        </a:rPr>
                        <a:t>раб.</a:t>
                      </a:r>
                      <a:r>
                        <a:rPr sz="600" u="sng" dirty="0">
                          <a:solidFill>
                            <a:srgbClr val="231F20"/>
                          </a:solidFill>
                          <a:uFill>
                            <a:solidFill>
                              <a:srgbClr val="C7C8CA"/>
                            </a:solidFill>
                          </a:uFill>
                          <a:latin typeface="Trebuchet MS"/>
                          <a:cs typeface="Trebuchet MS"/>
                        </a:rPr>
                        <a:t>	</a:t>
                      </a:r>
                      <a:endParaRPr sz="600" dirty="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ct val="100000"/>
                        </a:lnSpc>
                        <a:spcBef>
                          <a:spcPts val="105"/>
                        </a:spcBef>
                        <a:tabLst>
                          <a:tab pos="934085" algn="l"/>
                        </a:tabLst>
                      </a:pPr>
                      <a:r>
                        <a:rPr sz="700" u="sng" spc="-35" dirty="0">
                          <a:solidFill>
                            <a:srgbClr val="231F20"/>
                          </a:solidFill>
                          <a:uFill>
                            <a:solidFill>
                              <a:srgbClr val="C7C8CA"/>
                            </a:solidFill>
                          </a:uFill>
                          <a:latin typeface="Trebuchet MS"/>
                          <a:cs typeface="Trebuchet MS"/>
                        </a:rPr>
                        <a:t>1,6–</a:t>
                      </a:r>
                      <a:r>
                        <a:rPr sz="700" u="sng" spc="-25" dirty="0">
                          <a:solidFill>
                            <a:srgbClr val="231F20"/>
                          </a:solidFill>
                          <a:uFill>
                            <a:solidFill>
                              <a:srgbClr val="C7C8CA"/>
                            </a:solidFill>
                          </a:uFill>
                          <a:latin typeface="Trebuchet MS"/>
                          <a:cs typeface="Trebuchet MS"/>
                        </a:rPr>
                        <a:t>4,0</a:t>
                      </a:r>
                      <a:r>
                        <a:rPr lang="ru-RU" sz="700" u="sng" spc="-10" dirty="0">
                          <a:solidFill>
                            <a:srgbClr val="231F20"/>
                          </a:solidFill>
                          <a:uFill>
                            <a:solidFill>
                              <a:srgbClr val="C7C8CA"/>
                            </a:solidFill>
                          </a:u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ru-RU" sz="700" u="sng" spc="-25" dirty="0">
                          <a:solidFill>
                            <a:srgbClr val="231F20"/>
                          </a:solidFill>
                          <a:uFill>
                            <a:solidFill>
                              <a:srgbClr val="C7C8CA"/>
                            </a:solidFill>
                          </a:uFill>
                          <a:latin typeface="Trebuchet MS"/>
                          <a:cs typeface="Trebuchet MS"/>
                        </a:rPr>
                        <a:t>МПа</a:t>
                      </a:r>
                      <a:r>
                        <a:rPr sz="700" u="sng" dirty="0">
                          <a:solidFill>
                            <a:srgbClr val="231F20"/>
                          </a:solidFill>
                          <a:uFill>
                            <a:solidFill>
                              <a:srgbClr val="C7C8CA"/>
                            </a:solidFill>
                          </a:uFill>
                          <a:latin typeface="Trebuchet MS"/>
                          <a:cs typeface="Trebuchet MS"/>
                        </a:rPr>
                        <a:t>	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300">
                <a:tc>
                  <a:txBody>
                    <a:bodyPr/>
                    <a:lstStyle/>
                    <a:p>
                      <a:pPr marL="35560" marR="67310">
                        <a:lnSpc>
                          <a:spcPts val="775"/>
                        </a:lnSpc>
                        <a:spcBef>
                          <a:spcPts val="2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 marL="69850">
                        <a:lnSpc>
                          <a:spcPts val="775"/>
                        </a:lnSpc>
                        <a:spcBef>
                          <a:spcPts val="2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40…+450°С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3175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91590" y="995042"/>
            <a:ext cx="728663" cy="1148762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2705404" y="6192228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5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2746700" y="6184832"/>
            <a:ext cx="12496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«Гранфлуид»</a:t>
            </a:r>
            <a:r>
              <a:rPr sz="8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690900" y="5787552"/>
            <a:ext cx="969644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Шаровые</a:t>
            </a:r>
            <a:r>
              <a:rPr sz="1000" b="1" spc="1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краны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682560" y="6915363"/>
            <a:ext cx="2218055" cy="303911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7780" marR="5080" indent="6350" algn="just">
              <a:lnSpc>
                <a:spcPts val="900"/>
              </a:lnSpc>
              <a:spcBef>
                <a:spcPts val="160"/>
              </a:spcBef>
            </a:pP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Применение: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открытым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штоком,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рукояткой,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ручным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редуктором,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пневматическим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элек-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трическим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приводом.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930"/>
              </a:lnSpc>
              <a:spcBef>
                <a:spcPts val="35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9050" marR="5080" indent="4445" algn="just">
              <a:lnSpc>
                <a:spcPts val="900"/>
              </a:lnSpc>
              <a:spcBef>
                <a:spcPts val="45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Герметичность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класса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(по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ГОСТ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9544-2015)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обеспечивается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специальной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конструкцией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дина-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мического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штока.</a:t>
            </a:r>
            <a:endParaRPr sz="800">
              <a:latin typeface="Trebuchet MS"/>
              <a:cs typeface="Trebuchet MS"/>
            </a:endParaRPr>
          </a:p>
          <a:p>
            <a:pPr marL="20320" marR="23495" indent="3175" algn="just">
              <a:lnSpc>
                <a:spcPts val="900"/>
              </a:lnSpc>
              <a:spcBef>
                <a:spcPts val="145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Разборная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конструкция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простую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замену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деталей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крана.</a:t>
            </a:r>
            <a:endParaRPr sz="800">
              <a:latin typeface="Trebuchet MS"/>
              <a:cs typeface="Trebuchet MS"/>
            </a:endParaRPr>
          </a:p>
          <a:p>
            <a:pPr marL="17780" marR="5080" indent="5080" algn="just">
              <a:lnSpc>
                <a:spcPts val="900"/>
              </a:lnSpc>
              <a:spcBef>
                <a:spcPts val="140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Материалы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седла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покрытия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шара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подобраны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учетом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снижения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коэффициента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трения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умень-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шения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момента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открытия/закрытия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крана.</a:t>
            </a:r>
            <a:endParaRPr sz="800">
              <a:latin typeface="Trebuchet MS"/>
              <a:cs typeface="Trebuchet MS"/>
            </a:endParaRPr>
          </a:p>
          <a:p>
            <a:pPr marL="22225" marR="5080" indent="1270" algn="just">
              <a:lnSpc>
                <a:spcPts val="900"/>
              </a:lnSpc>
              <a:spcBef>
                <a:spcPts val="145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требуют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регулярного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технического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обслужи-вания.</a:t>
            </a:r>
            <a:endParaRPr sz="800">
              <a:latin typeface="Trebuchet MS"/>
              <a:cs typeface="Trebuchet MS"/>
            </a:endParaRPr>
          </a:p>
          <a:p>
            <a:pPr marL="22225" marR="5715" indent="635" algn="just">
              <a:lnSpc>
                <a:spcPts val="900"/>
              </a:lnSpc>
              <a:spcBef>
                <a:spcPts val="140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WCB,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нержа-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веющая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AISI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316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(CF8M).</a:t>
            </a:r>
            <a:endParaRPr sz="800">
              <a:latin typeface="Trebuchet MS"/>
              <a:cs typeface="Trebuchet MS"/>
            </a:endParaRPr>
          </a:p>
          <a:p>
            <a:pPr marL="24130" marR="5080" indent="-5080" algn="just">
              <a:lnSpc>
                <a:spcPts val="900"/>
              </a:lnSpc>
              <a:spcBef>
                <a:spcPts val="14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Футеровка: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PFA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(перфторалкоксиалкан),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FEP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(фто-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рированный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этиленпропилен).</a:t>
            </a:r>
            <a:endParaRPr sz="800">
              <a:latin typeface="Trebuchet MS"/>
              <a:cs typeface="Trebuchet MS"/>
            </a:endParaRPr>
          </a:p>
          <a:p>
            <a:pPr marL="24765" marR="27305" indent="-1905" algn="just">
              <a:lnSpc>
                <a:spcPts val="900"/>
              </a:lnSpc>
              <a:spcBef>
                <a:spcPts val="14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шара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штока: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Покрытие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PFA,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покрытие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FEP.</a:t>
            </a:r>
            <a:endParaRPr sz="800">
              <a:latin typeface="Trebuchet MS"/>
              <a:cs typeface="Trebuchet MS"/>
            </a:endParaRPr>
          </a:p>
          <a:p>
            <a:pPr marL="18415" marR="5080" indent="-6350" algn="just">
              <a:lnSpc>
                <a:spcPts val="900"/>
              </a:lnSpc>
              <a:spcBef>
                <a:spcPts val="140"/>
              </a:spcBef>
            </a:pP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Типы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привода: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Маховик,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пневматические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элек-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трические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приводы.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ШК.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39" name="object 39"/>
          <p:cNvGraphicFramePr>
            <a:graphicFrameLocks noGrp="1"/>
          </p:cNvGraphicFramePr>
          <p:nvPr/>
        </p:nvGraphicFramePr>
        <p:xfrm>
          <a:off x="2705399" y="6442960"/>
          <a:ext cx="1079500" cy="2666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0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4127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15–150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5334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0" name="object 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28901" y="6237445"/>
            <a:ext cx="926804" cy="519055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365167" y="330350"/>
            <a:ext cx="597535" cy="179070"/>
            <a:chOff x="365167" y="330350"/>
            <a:chExt cx="597535" cy="179070"/>
          </a:xfrm>
        </p:grpSpPr>
        <p:sp>
          <p:nvSpPr>
            <p:cNvPr id="42" name="object 42"/>
            <p:cNvSpPr/>
            <p:nvPr/>
          </p:nvSpPr>
          <p:spPr>
            <a:xfrm>
              <a:off x="365167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7551" y="330350"/>
              <a:ext cx="178765" cy="17889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94589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0005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041D52D2-127D-AAAC-4E92-67621F4DBC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0322" y="41825"/>
            <a:ext cx="1720577" cy="480364"/>
          </a:xfrm>
          <a:prstGeom prst="rect">
            <a:avLst/>
          </a:prstGeom>
        </p:spPr>
      </p:pic>
      <p:pic>
        <p:nvPicPr>
          <p:cNvPr id="47" name="object 10">
            <a:extLst>
              <a:ext uri="{FF2B5EF4-FFF2-40B4-BE49-F238E27FC236}">
                <a16:creationId xmlns:a16="http://schemas.microsoft.com/office/drawing/2014/main" id="{83E27A0F-528F-D44B-552D-B1EB61486AEC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552290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4" name="object 4"/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43006" y="10174794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9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08126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9283" y="1443596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00579" y="1436202"/>
            <a:ext cx="1143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«Гранвэл» (АДЛ,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6580" y="1039152"/>
            <a:ext cx="98044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Осевые</a:t>
            </a:r>
            <a:r>
              <a:rPr sz="1000" b="1" spc="1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затворы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6562" y="2107503"/>
            <a:ext cx="2217420" cy="32454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9050" marR="5080" indent="-5080" algn="just">
              <a:lnSpc>
                <a:spcPct val="98700"/>
              </a:lnSpc>
              <a:spcBef>
                <a:spcPts val="110"/>
              </a:spcBef>
            </a:pPr>
            <a:r>
              <a:rPr sz="800" b="1" spc="15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межфланцевый,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фланце-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вый,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межфланцевый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резьбовыми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проушинами,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фланцевый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увеличенной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строительной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длиной.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2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водо-</a:t>
            </a:r>
            <a:endParaRPr sz="800">
              <a:latin typeface="Trebuchet MS"/>
              <a:cs typeface="Trebuchet MS"/>
            </a:endParaRPr>
          </a:p>
          <a:p>
            <a:pPr marL="17780" marR="5080" algn="just">
              <a:lnSpc>
                <a:spcPts val="900"/>
              </a:lnSpc>
              <a:spcBef>
                <a:spcPts val="2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снабжения,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вентиляции,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кондиционирования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пожаротушения.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зависимости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применяемых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материалов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могут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использоваться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питьевой,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технической,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морской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воды,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пищевых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сыпучих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продуктов,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газов,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масел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нефтепродуктов,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агрес-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сивных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абразивных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сред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широком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диапазоне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режимов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температуры</a:t>
            </a:r>
            <a:r>
              <a:rPr sz="800" spc="-1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5" dirty="0">
                <a:solidFill>
                  <a:srgbClr val="231F20"/>
                </a:solidFill>
                <a:latin typeface="Trebuchet MS"/>
                <a:cs typeface="Trebuchet MS"/>
              </a:rPr>
              <a:t>/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давления.</a:t>
            </a:r>
            <a:endParaRPr sz="800">
              <a:latin typeface="Trebuchet MS"/>
              <a:cs typeface="Trebuchet MS"/>
            </a:endParaRPr>
          </a:p>
          <a:p>
            <a:pPr marL="20320">
              <a:lnSpc>
                <a:spcPct val="100000"/>
              </a:lnSpc>
              <a:spcBef>
                <a:spcPts val="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2225" marR="11430" indent="1270">
              <a:lnSpc>
                <a:spcPts val="900"/>
              </a:lnSpc>
              <a:spcBef>
                <a:spcPts val="160"/>
              </a:spcBef>
            </a:pP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Герметичное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класс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А,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ГОСТ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Р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9544-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2015,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обоих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направлениях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потока.</a:t>
            </a:r>
            <a:endParaRPr sz="800">
              <a:latin typeface="Trebuchet MS"/>
              <a:cs typeface="Trebuchet MS"/>
            </a:endParaRPr>
          </a:p>
          <a:p>
            <a:pPr marL="15240" marR="10160" indent="7620">
              <a:lnSpc>
                <a:spcPct val="98700"/>
              </a:lnSpc>
              <a:spcBef>
                <a:spcPts val="75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серый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чугун,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высокопрочный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чугун,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сталь,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 Материалы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диска: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сталь,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бронза,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высокопрочный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чугун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(с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эпоксидным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покрытием</a:t>
            </a:r>
            <a:endParaRPr sz="800">
              <a:latin typeface="Trebuchet MS"/>
              <a:cs typeface="Trebuchet MS"/>
            </a:endParaRPr>
          </a:p>
          <a:p>
            <a:pPr marL="22225">
              <a:lnSpc>
                <a:spcPts val="900"/>
              </a:lnSpc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футерованный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этиленпропиленом).</a:t>
            </a:r>
            <a:endParaRPr sz="800">
              <a:latin typeface="Trebuchet MS"/>
              <a:cs typeface="Trebuchet MS"/>
            </a:endParaRPr>
          </a:p>
          <a:p>
            <a:pPr marL="21590" marR="10795" indent="1270">
              <a:lnSpc>
                <a:spcPts val="9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4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4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EPDM,</a:t>
            </a:r>
            <a:r>
              <a:rPr sz="800" spc="1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EPDM</a:t>
            </a:r>
            <a:r>
              <a:rPr sz="800" spc="1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HT,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EPDM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Super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HT,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Nitrile,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Nitrile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Low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Temperature,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Epichlorohydrin,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Flucast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AB/P,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AB/T,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AB/N,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Silicone,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Viton,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Viton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GF,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Viton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Bio.</a:t>
            </a:r>
            <a:endParaRPr sz="800">
              <a:latin typeface="Trebuchet MS"/>
              <a:cs typeface="Trebuchet MS"/>
            </a:endParaRPr>
          </a:p>
          <a:p>
            <a:pPr marL="12700" marR="5080" indent="7620" algn="just">
              <a:lnSpc>
                <a:spcPts val="900"/>
              </a:lnSpc>
              <a:spcBef>
                <a:spcPts val="1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ручка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фиксацией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положения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через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15°,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ручка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фиксацией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произвольного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положе-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ния,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редуктор,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сервоприводы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(электрический,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пневматический).</a:t>
            </a:r>
            <a:endParaRPr sz="800">
              <a:latin typeface="Trebuchet MS"/>
              <a:cs typeface="Trebuchet MS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360984" y="1680307"/>
          <a:ext cx="1007109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5080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25–1600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1714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1,0/1,6/2,5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9334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50…+140°С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object 14"/>
          <p:cNvSpPr/>
          <p:nvPr/>
        </p:nvSpPr>
        <p:spPr>
          <a:xfrm>
            <a:off x="359283" y="720001"/>
            <a:ext cx="1270" cy="216535"/>
          </a:xfrm>
          <a:custGeom>
            <a:avLst/>
            <a:gdLst/>
            <a:ahLst/>
            <a:cxnLst/>
            <a:rect l="l" t="t" r="r" b="b"/>
            <a:pathLst>
              <a:path w="1270" h="216534">
                <a:moveTo>
                  <a:pt x="0" y="216001"/>
                </a:moveTo>
                <a:lnTo>
                  <a:pt x="711" y="216001"/>
                </a:lnTo>
                <a:lnTo>
                  <a:pt x="711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67994" y="720001"/>
            <a:ext cx="673227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8895">
              <a:lnSpc>
                <a:spcPct val="100000"/>
              </a:lnSpc>
              <a:spcBef>
                <a:spcPts val="160"/>
              </a:spcBef>
            </a:pPr>
            <a:r>
              <a:rPr sz="1100" b="1" spc="20" dirty="0">
                <a:solidFill>
                  <a:srgbClr val="231F20"/>
                </a:solidFill>
                <a:latin typeface="Calibri"/>
                <a:cs typeface="Calibri"/>
              </a:rPr>
              <a:t>Дисковые</a:t>
            </a:r>
            <a:r>
              <a:rPr sz="1100" b="1" spc="1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20" dirty="0">
                <a:solidFill>
                  <a:srgbClr val="231F20"/>
                </a:solidFill>
                <a:latin typeface="Calibri"/>
                <a:cs typeface="Calibri"/>
              </a:rPr>
              <a:t>поворотные</a:t>
            </a:r>
            <a:r>
              <a:rPr sz="1100" b="1" spc="11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затворы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5147" y="1074610"/>
            <a:ext cx="666856" cy="935977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359994" y="720001"/>
            <a:ext cx="108585" cy="216535"/>
          </a:xfrm>
          <a:custGeom>
            <a:avLst/>
            <a:gdLst/>
            <a:ahLst/>
            <a:cxnLst/>
            <a:rect l="l" t="t" r="r" b="b"/>
            <a:pathLst>
              <a:path w="108584" h="216534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699283" y="1440002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4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2740580" y="1432603"/>
            <a:ext cx="12598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«Гранфлуид»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86579" y="1035553"/>
            <a:ext cx="116268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Футерованный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поворотный</a:t>
            </a:r>
            <a:r>
              <a:rPr sz="1000" b="1" spc="2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затвор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78435" y="2147523"/>
            <a:ext cx="2215515" cy="313499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9050" marR="26670" indent="-6985" algn="just">
              <a:lnSpc>
                <a:spcPct val="101099"/>
              </a:lnSpc>
              <a:spcBef>
                <a:spcPts val="170"/>
              </a:spcBef>
            </a:pP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 присоединения: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межфланцевый/фланцевый.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Назначение: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Футерованные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поворотные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затворы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используются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качестве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запорной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регулирующей</a:t>
            </a:r>
            <a:endParaRPr sz="800">
              <a:latin typeface="Trebuchet MS"/>
              <a:cs typeface="Trebuchet MS"/>
            </a:endParaRPr>
          </a:p>
          <a:p>
            <a:pPr marL="20320" marR="5080" indent="-1905" algn="just">
              <a:lnSpc>
                <a:spcPts val="900"/>
              </a:lnSpc>
              <a:spcBef>
                <a:spcPts val="2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арматуры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трубопроводах,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транспортирующих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химически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активные,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агрессивные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жидкости,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газы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порошкообразные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вещества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химической,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фар-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мацевтической,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металлургической,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нефтегазовой,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пищевой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других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отраслях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Герметичность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класса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А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(по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ГОСТ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9544-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2015)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обе-спечивается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за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счет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специальной конструкции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уплотнения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седла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и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динамического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штока.Широкая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область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применения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благодаря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раз-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нообразию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материалов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футеровки,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корпуса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диска.</a:t>
            </a:r>
            <a:endParaRPr sz="800">
              <a:latin typeface="Trebuchet MS"/>
              <a:cs typeface="Trebuchet MS"/>
            </a:endParaRPr>
          </a:p>
          <a:p>
            <a:pPr marL="17145" marR="12700" indent="3810" algn="just">
              <a:lnSpc>
                <a:spcPts val="9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A216</a:t>
            </a:r>
            <a:r>
              <a:rPr sz="800" spc="-1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WCB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(углеродистая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сталь),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A35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CF8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(аналог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AISI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304)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0" dirty="0">
                <a:solidFill>
                  <a:srgbClr val="231F20"/>
                </a:solidFill>
                <a:latin typeface="Trebuchet MS"/>
                <a:cs typeface="Trebuchet MS"/>
              </a:rPr>
              <a:t>/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A35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CF8M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(аналог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AISI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316),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A351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CF3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(аналог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AISI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304L)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5" dirty="0">
                <a:solidFill>
                  <a:srgbClr val="231F20"/>
                </a:solidFill>
                <a:latin typeface="Trebuchet MS"/>
                <a:cs typeface="Trebuchet MS"/>
              </a:rPr>
              <a:t>/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A351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CF3M</a:t>
            </a:r>
            <a:endParaRPr sz="800">
              <a:latin typeface="Trebuchet MS"/>
              <a:cs typeface="Trebuchet MS"/>
            </a:endParaRPr>
          </a:p>
          <a:p>
            <a:pPr marL="19685">
              <a:lnSpc>
                <a:spcPts val="880"/>
              </a:lnSpc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(аналог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AISI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316L).</a:t>
            </a:r>
            <a:endParaRPr sz="800">
              <a:latin typeface="Trebuchet MS"/>
              <a:cs typeface="Trebuchet MS"/>
            </a:endParaRPr>
          </a:p>
          <a:p>
            <a:pPr marL="22860" marR="266065" indent="-1905">
              <a:lnSpc>
                <a:spcPct val="108500"/>
              </a:lnSpc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уплотнений: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(фторопласт),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RPFE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(улучшенный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фторопласт),</a:t>
            </a:r>
            <a:endParaRPr sz="800">
              <a:latin typeface="Trebuchet MS"/>
              <a:cs typeface="Trebuchet MS"/>
            </a:endParaRPr>
          </a:p>
          <a:p>
            <a:pPr marL="22860">
              <a:lnSpc>
                <a:spcPct val="100000"/>
              </a:lnSpc>
              <a:spcBef>
                <a:spcPts val="85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PFA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(перфторалкоксисмола),</a:t>
            </a:r>
            <a:endParaRPr sz="800">
              <a:latin typeface="Trebuchet MS"/>
              <a:cs typeface="Trebuchet MS"/>
            </a:endParaRPr>
          </a:p>
          <a:p>
            <a:pPr marL="19685" marR="19685" indent="3175">
              <a:lnSpc>
                <a:spcPct val="101099"/>
              </a:lnSpc>
              <a:spcBef>
                <a:spcPts val="7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FEP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(фторированный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этиленпропилен).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Приводы: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Рычажной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механизм,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редуктор,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пневмо-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/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электропривод.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3Д.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2699279" y="1675120"/>
          <a:ext cx="1079500" cy="2666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0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4127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50–1600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5334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1,0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21280" y="1080003"/>
            <a:ext cx="523091" cy="1003827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5039995" y="1440002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081300" y="1432603"/>
            <a:ext cx="118935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«Стейнвал»</a:t>
            </a:r>
            <a:r>
              <a:rPr sz="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699994" y="6191783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741300" y="6184393"/>
            <a:ext cx="118935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«Стейнвал»</a:t>
            </a:r>
            <a:r>
              <a:rPr sz="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027300" y="1035553"/>
            <a:ext cx="117919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2-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х</a:t>
            </a:r>
            <a:r>
              <a:rPr sz="10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эксцентриковые затворы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2699999" y="6428497"/>
          <a:ext cx="1007109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200–1400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1,6/2,5/4,0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40…+350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0" name="object 30"/>
          <p:cNvGraphicFramePr>
            <a:graphicFrameLocks noGrp="1"/>
          </p:cNvGraphicFramePr>
          <p:nvPr/>
        </p:nvGraphicFramePr>
        <p:xfrm>
          <a:off x="5040000" y="1676707"/>
          <a:ext cx="1007109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200–2000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1,0/1,6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10…+80°С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" name="object 31"/>
          <p:cNvSpPr txBox="1"/>
          <p:nvPr/>
        </p:nvSpPr>
        <p:spPr>
          <a:xfrm>
            <a:off x="5018989" y="2147540"/>
            <a:ext cx="2216150" cy="284607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9050" algn="just">
              <a:lnSpc>
                <a:spcPct val="100000"/>
              </a:lnSpc>
              <a:spcBef>
                <a:spcPts val="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6510" marR="5080" indent="5080" algn="just">
              <a:lnSpc>
                <a:spcPts val="900"/>
              </a:lnSpc>
              <a:spcBef>
                <a:spcPts val="5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Конструкция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диска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двойным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эксцентриситетом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значительно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сокращает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износ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крутящий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момент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открытии,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повышая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количество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циклов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откры-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тия-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закрытия.</a:t>
            </a:r>
            <a:endParaRPr sz="800">
              <a:latin typeface="Trebuchet MS"/>
              <a:cs typeface="Trebuchet MS"/>
            </a:endParaRPr>
          </a:p>
          <a:p>
            <a:pPr marL="19050" algn="just">
              <a:lnSpc>
                <a:spcPct val="100000"/>
              </a:lnSpc>
              <a:spcBef>
                <a:spcPts val="6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Сменное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уплотнение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диску.</a:t>
            </a:r>
            <a:endParaRPr sz="800">
              <a:latin typeface="Trebuchet MS"/>
              <a:cs typeface="Trebuchet MS"/>
            </a:endParaRPr>
          </a:p>
          <a:p>
            <a:pPr marL="20320" marR="11430" indent="1270" algn="just">
              <a:lnSpc>
                <a:spcPts val="900"/>
              </a:lnSpc>
              <a:spcBef>
                <a:spcPts val="160"/>
              </a:spcBef>
            </a:pP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Герметичное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класс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А,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ГОСТ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Р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9544-2015,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обоих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направлениях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потока.</a:t>
            </a:r>
            <a:endParaRPr sz="800">
              <a:latin typeface="Trebuchet MS"/>
              <a:cs typeface="Trebuchet MS"/>
            </a:endParaRPr>
          </a:p>
          <a:p>
            <a:pPr marL="18415" algn="just">
              <a:lnSpc>
                <a:spcPct val="100000"/>
              </a:lnSpc>
              <a:spcBef>
                <a:spcPts val="6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Эпоксидное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покрытие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250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мкм.</a:t>
            </a:r>
            <a:endParaRPr sz="800">
              <a:latin typeface="Trebuchet MS"/>
              <a:cs typeface="Trebuchet MS"/>
            </a:endParaRPr>
          </a:p>
          <a:p>
            <a:pPr marL="20320" marR="5080" indent="635" algn="just">
              <a:lnSpc>
                <a:spcPts val="900"/>
              </a:lnSpc>
              <a:spcBef>
                <a:spcPts val="165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Диск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плоским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обтекаемым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профилем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обеспечи-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вает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снижение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потерь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напора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затворе.</a:t>
            </a:r>
            <a:endParaRPr sz="800">
              <a:latin typeface="Trebuchet MS"/>
              <a:cs typeface="Trebuchet MS"/>
            </a:endParaRPr>
          </a:p>
          <a:p>
            <a:pPr marL="19685" marR="20955" indent="-1905" algn="just">
              <a:lnSpc>
                <a:spcPts val="900"/>
              </a:lnSpc>
              <a:spcBef>
                <a:spcPts val="1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Закрытое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крепление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штока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позволяет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обеспечить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высокий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уровень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защиты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коррозии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подвижных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элементов.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Соответствует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основным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требованиям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водоканалов</a:t>
            </a:r>
            <a:endParaRPr sz="800">
              <a:latin typeface="Trebuchet MS"/>
              <a:cs typeface="Trebuchet MS"/>
            </a:endParaRPr>
          </a:p>
          <a:p>
            <a:pPr marL="18415" marR="245110" indent="2540">
              <a:lnSpc>
                <a:spcPts val="1040"/>
              </a:lnSpc>
              <a:spcBef>
                <a:spcPts val="3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диска: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высокопрочный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чугун.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высокопрочный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чугун. Материалы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EPDM.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редуктор,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электропривод.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2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ВС.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678988" y="6855542"/>
            <a:ext cx="2217420" cy="242125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7145" marR="6350" indent="-5080" algn="just">
              <a:lnSpc>
                <a:spcPts val="9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 присоединения:</a:t>
            </a:r>
            <a:r>
              <a:rPr sz="800" b="1" spc="10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сварной,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фланцевый,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меж-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9685" marR="5080" indent="-1270" algn="just">
              <a:lnSpc>
                <a:spcPts val="900"/>
              </a:lnSpc>
              <a:spcBef>
                <a:spcPts val="140"/>
              </a:spcBef>
            </a:pP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энергетика,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теплоснабжение,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металлургическая,</a:t>
            </a:r>
            <a:r>
              <a:rPr sz="800" spc="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нефтегазовая,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целлюлозно-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бумажная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другие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отрасли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промышленности.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0320" marR="6350" indent="1270" algn="just">
              <a:lnSpc>
                <a:spcPts val="900"/>
              </a:lnSpc>
              <a:spcBef>
                <a:spcPts val="5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Подходят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применения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условиях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высоких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тем-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ператур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давлений.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Обладают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следующими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пре-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имуществами: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малые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габариты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масса,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простота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монтажа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автоматизации,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невысокая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стои-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мость.</a:t>
            </a:r>
            <a:endParaRPr sz="800">
              <a:latin typeface="Trebuchet MS"/>
              <a:cs typeface="Trebuchet MS"/>
            </a:endParaRPr>
          </a:p>
          <a:p>
            <a:pPr marL="16510" marR="5715" indent="5080" algn="just">
              <a:lnSpc>
                <a:spcPts val="900"/>
              </a:lnSpc>
              <a:spcBef>
                <a:spcPts val="14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Герметичное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класса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А,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ГОСТ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54808-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2011,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обоих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направлениях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потока.</a:t>
            </a:r>
            <a:endParaRPr sz="800">
              <a:latin typeface="Trebuchet MS"/>
              <a:cs typeface="Trebuchet MS"/>
            </a:endParaRPr>
          </a:p>
          <a:p>
            <a:pPr marL="17780" algn="just">
              <a:lnSpc>
                <a:spcPct val="100000"/>
              </a:lnSpc>
              <a:spcBef>
                <a:spcPts val="65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Запорно-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регулирующая</a:t>
            </a:r>
            <a:r>
              <a:rPr sz="800" spc="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функция.</a:t>
            </a:r>
            <a:endParaRPr sz="800">
              <a:latin typeface="Trebuchet MS"/>
              <a:cs typeface="Trebuchet MS"/>
            </a:endParaRPr>
          </a:p>
          <a:p>
            <a:pPr marL="20320" marR="12065" indent="635" algn="just">
              <a:lnSpc>
                <a:spcPts val="900"/>
              </a:lnSpc>
              <a:spcBef>
                <a:spcPts val="16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корпуса/диска: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сталь,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19050" marR="6350" indent="2540" algn="just">
              <a:lnSpc>
                <a:spcPts val="9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металл/графит,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специ-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альные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исполнения.</a:t>
            </a:r>
            <a:endParaRPr sz="800">
              <a:latin typeface="Trebuchet MS"/>
              <a:cs typeface="Trebuchet MS"/>
            </a:endParaRPr>
          </a:p>
          <a:p>
            <a:pPr marL="18415" algn="just">
              <a:lnSpc>
                <a:spcPct val="100000"/>
              </a:lnSpc>
              <a:spcBef>
                <a:spcPts val="65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редуктор,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электропривод.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ТМ3.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33" name="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31798" y="5747043"/>
            <a:ext cx="761637" cy="1093050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76391" y="1089012"/>
            <a:ext cx="817292" cy="1058887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2687299" y="5787343"/>
            <a:ext cx="169862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3-</a:t>
            </a: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х</a:t>
            </a:r>
            <a:r>
              <a:rPr sz="1000" b="1" spc="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эксцентриковые</a:t>
            </a:r>
            <a:r>
              <a:rPr sz="1000" b="1" spc="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затворы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(металл</a:t>
            </a:r>
            <a:r>
              <a:rPr sz="10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по</a:t>
            </a:r>
            <a:r>
              <a:rPr sz="1000" b="1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металлу)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59994" y="6191999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401299" y="6184603"/>
            <a:ext cx="118935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«Стейнвал»</a:t>
            </a:r>
            <a:r>
              <a:rPr sz="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360000" y="6428708"/>
          <a:ext cx="1007109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5080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50–800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1714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6540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7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60…+200</a:t>
                      </a:r>
                      <a:r>
                        <a:rPr sz="700" spc="8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°C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9" name="object 39"/>
          <p:cNvSpPr txBox="1"/>
          <p:nvPr/>
        </p:nvSpPr>
        <p:spPr>
          <a:xfrm>
            <a:off x="347278" y="6899539"/>
            <a:ext cx="2186940" cy="254571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715">
              <a:lnSpc>
                <a:spcPct val="101099"/>
              </a:lnSpc>
              <a:spcBef>
                <a:spcPts val="170"/>
              </a:spcBef>
            </a:pP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 присоединения: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межфланцевый.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Назначение: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Энергетика, теплоснабжение,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водо-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подготовка,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нефтегазовая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промышленность,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хими-</a:t>
            </a:r>
            <a:endParaRPr sz="800">
              <a:latin typeface="Trebuchet MS"/>
              <a:cs typeface="Trebuchet MS"/>
            </a:endParaRPr>
          </a:p>
          <a:p>
            <a:pPr marL="12700" marR="5715">
              <a:lnSpc>
                <a:spcPts val="900"/>
              </a:lnSpc>
              <a:spcBef>
                <a:spcPts val="20"/>
              </a:spcBef>
            </a:pP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ческая,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фармацевтическая,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пищевая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промышлен-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ность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другие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отрасли.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2700" marR="5080" algn="just">
              <a:lnSpc>
                <a:spcPts val="900"/>
              </a:lnSpc>
              <a:spcBef>
                <a:spcPts val="165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Идеальное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решение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различных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химических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сред,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включая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нефтепродукты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агрессивные реагенты.</a:t>
            </a:r>
            <a:endParaRPr sz="800">
              <a:latin typeface="Trebuchet MS"/>
              <a:cs typeface="Trebuchet MS"/>
            </a:endParaRPr>
          </a:p>
          <a:p>
            <a:pPr marL="12700" marR="6350" algn="just">
              <a:lnSpc>
                <a:spcPts val="9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Преимущества:Очень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длительный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срок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службы. Наиболее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компактные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габариты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малый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вес.</a:t>
            </a:r>
            <a:endParaRPr sz="800">
              <a:latin typeface="Trebuchet MS"/>
              <a:cs typeface="Trebuchet MS"/>
            </a:endParaRPr>
          </a:p>
          <a:p>
            <a:pPr marL="12700" marR="6350" algn="just">
              <a:lnSpc>
                <a:spcPts val="900"/>
              </a:lnSpc>
              <a:spcBef>
                <a:spcPts val="14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Класс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герметичности: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А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(по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ГОСТ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Р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54808-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2011),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два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направления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потока.</a:t>
            </a:r>
            <a:endParaRPr sz="800">
              <a:latin typeface="Trebuchet MS"/>
              <a:cs typeface="Trebuchet MS"/>
            </a:endParaRPr>
          </a:p>
          <a:p>
            <a:pPr marL="12700" marR="6350">
              <a:lnSpc>
                <a:spcPct val="101099"/>
              </a:lnSpc>
              <a:spcBef>
                <a:spcPts val="5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Функция: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Запорная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регулирующая.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корпуса/диска: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сталь,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(фторопласт).</a:t>
            </a:r>
            <a:endParaRPr sz="800">
              <a:latin typeface="Trebuchet MS"/>
              <a:cs typeface="Trebuchet MS"/>
            </a:endParaRPr>
          </a:p>
          <a:p>
            <a:pPr marL="12700" marR="5715">
              <a:lnSpc>
                <a:spcPts val="900"/>
              </a:lnSpc>
              <a:spcBef>
                <a:spcPts val="16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Типы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приводов: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Рычажной,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редуктор,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электро-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привод,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пневмопривод.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TM2.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40" name="object 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15007" y="5855258"/>
            <a:ext cx="741895" cy="1112663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347300" y="5787552"/>
            <a:ext cx="117919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2-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х</a:t>
            </a:r>
            <a:r>
              <a:rPr sz="10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эксцентриковые затворы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6591079" y="330350"/>
            <a:ext cx="597535" cy="179070"/>
            <a:chOff x="6591079" y="330350"/>
            <a:chExt cx="597535" cy="179070"/>
          </a:xfrm>
        </p:grpSpPr>
        <p:sp>
          <p:nvSpPr>
            <p:cNvPr id="43" name="object 43"/>
            <p:cNvSpPr/>
            <p:nvPr/>
          </p:nvSpPr>
          <p:spPr>
            <a:xfrm>
              <a:off x="6591079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03462" y="330350"/>
              <a:ext cx="178765" cy="178892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6620497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15917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64D771BA-C5B8-928E-E54D-15554D160F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992" y="41825"/>
            <a:ext cx="1720577" cy="480364"/>
          </a:xfrm>
          <a:prstGeom prst="rect">
            <a:avLst/>
          </a:prstGeom>
        </p:spPr>
      </p:pic>
      <p:pic>
        <p:nvPicPr>
          <p:cNvPr id="48" name="object 10">
            <a:extLst>
              <a:ext uri="{FF2B5EF4-FFF2-40B4-BE49-F238E27FC236}">
                <a16:creationId xmlns:a16="http://schemas.microsoft.com/office/drawing/2014/main" id="{386233D5-9338-D6C8-B566-9711C49A1363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346960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161003"/>
            <a:ext cx="360680" cy="215900"/>
          </a:xfrm>
          <a:custGeom>
            <a:avLst/>
            <a:gdLst/>
            <a:ahLst/>
            <a:cxnLst/>
            <a:rect l="l" t="t" r="r" b="b"/>
            <a:pathLst>
              <a:path w="360680" h="215900">
                <a:moveTo>
                  <a:pt x="0" y="215569"/>
                </a:moveTo>
                <a:lnTo>
                  <a:pt x="360451" y="215569"/>
                </a:lnTo>
                <a:lnTo>
                  <a:pt x="36045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0451" y="10161003"/>
            <a:ext cx="114935" cy="215900"/>
            <a:chOff x="360451" y="10161003"/>
            <a:chExt cx="114935" cy="215900"/>
          </a:xfrm>
        </p:grpSpPr>
        <p:sp>
          <p:nvSpPr>
            <p:cNvPr id="4" name="object 4"/>
            <p:cNvSpPr/>
            <p:nvPr/>
          </p:nvSpPr>
          <p:spPr>
            <a:xfrm>
              <a:off x="473494" y="10161003"/>
              <a:ext cx="1905" cy="215900"/>
            </a:xfrm>
            <a:custGeom>
              <a:avLst/>
              <a:gdLst/>
              <a:ahLst/>
              <a:cxnLst/>
              <a:rect l="l" t="t" r="r" b="b"/>
              <a:pathLst>
                <a:path w="1904" h="215900">
                  <a:moveTo>
                    <a:pt x="0" y="215569"/>
                  </a:moveTo>
                  <a:lnTo>
                    <a:pt x="1701" y="215569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45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699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7299" y="10176069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10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34994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699994" y="1438961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741300" y="1431566"/>
            <a:ext cx="10807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«Гранар»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 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87299" y="1034516"/>
            <a:ext cx="1372235" cy="317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5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Задвижки</a:t>
            </a:r>
            <a:r>
              <a:rPr sz="10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клиновые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150"/>
              </a:lnSpc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из</a:t>
            </a:r>
            <a:r>
              <a:rPr sz="10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нержавеющей</a:t>
            </a:r>
            <a:r>
              <a:rPr sz="1000" b="1" spc="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31F20"/>
                </a:solidFill>
                <a:latin typeface="Calibri"/>
                <a:cs typeface="Calibri"/>
              </a:rPr>
              <a:t>стали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678988" y="2146487"/>
            <a:ext cx="2216785" cy="288861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резьбовой.</a:t>
            </a:r>
            <a:endParaRPr sz="800">
              <a:latin typeface="Trebuchet MS"/>
              <a:cs typeface="Trebuchet MS"/>
            </a:endParaRPr>
          </a:p>
          <a:p>
            <a:pPr marL="13335" marR="5080" indent="5080" algn="just">
              <a:lnSpc>
                <a:spcPts val="900"/>
              </a:lnSpc>
              <a:spcBef>
                <a:spcPts val="160"/>
              </a:spcBef>
            </a:pP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химическая,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нефтехими-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ческая,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нефтегазовая,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пищевая,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целлюлозно-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бумажная,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горнодобывающая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промышленности;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паровые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пароконденсатные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системы;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5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2225" algn="just">
              <a:lnSpc>
                <a:spcPts val="930"/>
              </a:lnSpc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класса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А.</a:t>
            </a:r>
            <a:endParaRPr sz="800">
              <a:latin typeface="Trebuchet MS"/>
              <a:cs typeface="Trebuchet MS"/>
            </a:endParaRPr>
          </a:p>
          <a:p>
            <a:pPr marL="21590" marR="23495" algn="just">
              <a:lnSpc>
                <a:spcPts val="9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Применяется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качестве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запорной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арматуры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пара,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жидкостей,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воздуха.</a:t>
            </a:r>
            <a:endParaRPr sz="800">
              <a:latin typeface="Trebuchet MS"/>
              <a:cs typeface="Trebuchet MS"/>
            </a:endParaRPr>
          </a:p>
          <a:p>
            <a:pPr marL="15875" marR="5080" indent="5715" algn="just">
              <a:lnSpc>
                <a:spcPts val="900"/>
              </a:lnSpc>
              <a:spcBef>
                <a:spcPts val="14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Корпус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внутренние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детали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задвижек,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контакти-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рующие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рабочей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средой,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выполнены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нержаве-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ющей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стали,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обладают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повышенной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коррозийной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стойкостью,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что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позволяет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использовать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их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слабоагрессивных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агрессивных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средах.</a:t>
            </a:r>
            <a:endParaRPr sz="800">
              <a:latin typeface="Trebuchet MS"/>
              <a:cs typeface="Trebuchet MS"/>
            </a:endParaRPr>
          </a:p>
          <a:p>
            <a:pPr marL="13335" marR="10160" indent="8255" algn="just">
              <a:lnSpc>
                <a:spcPts val="900"/>
              </a:lnSpc>
              <a:spcBef>
                <a:spcPts val="140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особенностям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задвижек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стоит отнести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то,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что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пр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перемещении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рабочего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запорного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органа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он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преодолевает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давление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среды,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вследствие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чего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задвижки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имеют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малый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крутящий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момент,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необходимый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перекрытия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потока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среды.</a:t>
            </a:r>
            <a:endParaRPr sz="800">
              <a:latin typeface="Trebuchet MS"/>
              <a:cs typeface="Trebuchet MS"/>
            </a:endParaRPr>
          </a:p>
          <a:p>
            <a:pPr marL="21590" marR="755015" indent="-3175" algn="just">
              <a:lnSpc>
                <a:spcPts val="1040"/>
              </a:lnSpc>
              <a:spcBef>
                <a:spcPts val="3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Уплотнение: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металл/металл.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Маленькая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строительная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длина.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2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KR30.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2699999" y="1675671"/>
          <a:ext cx="1080135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5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15–50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+220°С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object 14"/>
          <p:cNvSpPr txBox="1"/>
          <p:nvPr/>
        </p:nvSpPr>
        <p:spPr>
          <a:xfrm>
            <a:off x="467994" y="719594"/>
            <a:ext cx="6731634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16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Задвижки</a:t>
            </a:r>
            <a:r>
              <a:rPr sz="1100" b="1" spc="1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клиновые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9994" y="719594"/>
            <a:ext cx="108585" cy="216535"/>
          </a:xfrm>
          <a:custGeom>
            <a:avLst/>
            <a:gdLst/>
            <a:ahLst/>
            <a:cxnLst/>
            <a:rect l="l" t="t" r="r" b="b"/>
            <a:pathLst>
              <a:path w="108584" h="216534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1656" y="1079601"/>
            <a:ext cx="1057338" cy="1115714"/>
          </a:xfrm>
          <a:prstGeom prst="rect">
            <a:avLst/>
          </a:prstGeom>
        </p:spPr>
      </p:pic>
      <p:sp>
        <p:nvSpPr>
          <p:cNvPr id="17" name="object 17"/>
          <p:cNvSpPr/>
          <p:nvPr/>
        </p:nvSpPr>
        <p:spPr>
          <a:xfrm>
            <a:off x="5040719" y="1438961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082020" y="1431566"/>
            <a:ext cx="10807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«Гранар»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 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28020" y="1034516"/>
            <a:ext cx="1214120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Задвижки</a:t>
            </a:r>
            <a:r>
              <a:rPr sz="10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клиновые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для</a:t>
            </a:r>
            <a:r>
              <a:rPr sz="1000" b="1" spc="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пожаротушения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5040720" y="1675671"/>
          <a:ext cx="986789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8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4610" algn="ctr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50–600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68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1,6/2,5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20…+120°С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" name="object 21"/>
          <p:cNvSpPr txBox="1"/>
          <p:nvPr/>
        </p:nvSpPr>
        <p:spPr>
          <a:xfrm>
            <a:off x="5019866" y="2146487"/>
            <a:ext cx="2216785" cy="300291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7145" marR="508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 применения: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трубопроводы,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транспор-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тирующие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воду,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нейтральные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среды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в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системах пожаротушения.</a:t>
            </a:r>
            <a:endParaRPr sz="800">
              <a:latin typeface="Trebuchet MS"/>
              <a:cs typeface="Trebuchet MS"/>
            </a:endParaRPr>
          </a:p>
          <a:p>
            <a:pPr marL="19685">
              <a:lnSpc>
                <a:spcPts val="930"/>
              </a:lnSpc>
              <a:spcBef>
                <a:spcPts val="35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2860" algn="just">
              <a:lnSpc>
                <a:spcPts val="930"/>
              </a:lnSpc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класса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А.</a:t>
            </a:r>
            <a:endParaRPr sz="800">
              <a:latin typeface="Trebuchet MS"/>
              <a:cs typeface="Trebuchet MS"/>
            </a:endParaRPr>
          </a:p>
          <a:p>
            <a:pPr marL="19685" algn="just">
              <a:lnSpc>
                <a:spcPts val="930"/>
              </a:lnSpc>
              <a:spcBef>
                <a:spcPts val="8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Оснащена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визуальным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индикатором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положения</a:t>
            </a:r>
            <a:endParaRPr sz="800">
              <a:latin typeface="Trebuchet MS"/>
              <a:cs typeface="Trebuchet MS"/>
            </a:endParaRPr>
          </a:p>
          <a:p>
            <a:pPr marL="20955" marR="26670" indent="-8890" algn="just">
              <a:lnSpc>
                <a:spcPts val="900"/>
              </a:lnSpc>
              <a:spcBef>
                <a:spcPts val="5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«закрыто-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открыто».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Возможна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установка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двух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концевых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выключателей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индикации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состояния</a:t>
            </a:r>
            <a:endParaRPr sz="800">
              <a:latin typeface="Trebuchet MS"/>
              <a:cs typeface="Trebuchet MS"/>
            </a:endParaRPr>
          </a:p>
          <a:p>
            <a:pPr marL="19685" marR="5080" indent="-7620" algn="just">
              <a:lnSpc>
                <a:spcPts val="900"/>
              </a:lnSpc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«закрыто-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открыто».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Минимальная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строительная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длина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отличные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эксплуатационные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характеристики.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Возможно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исполнение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телеско-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пическим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стационарным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удлинением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штока.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Самоуплотняющаяся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манжета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надеж-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ную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защиту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протечек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штоку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попадания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подшипниковый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узел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взвешенных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частиц,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содер-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жащихся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жидкости.</a:t>
            </a:r>
            <a:endParaRPr sz="800">
              <a:latin typeface="Trebuchet MS"/>
              <a:cs typeface="Trebuchet MS"/>
            </a:endParaRPr>
          </a:p>
          <a:p>
            <a:pPr marL="22225" marR="13335" algn="just">
              <a:lnSpc>
                <a:spcPts val="1040"/>
              </a:lnSpc>
              <a:spcBef>
                <a:spcPts val="3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высокопрочный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чугун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GGG40. Материал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клина: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GGG40/EPDM.</a:t>
            </a:r>
            <a:endParaRPr sz="800">
              <a:latin typeface="Trebuchet MS"/>
              <a:cs typeface="Trebuchet MS"/>
            </a:endParaRPr>
          </a:p>
          <a:p>
            <a:pPr marL="18415" marR="5080" indent="635">
              <a:lnSpc>
                <a:spcPct val="98700"/>
              </a:lnSpc>
              <a:spcBef>
                <a:spcPts val="45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штурвал,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электропривод.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Сертификация: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KR14/15 </a:t>
            </a:r>
            <a:r>
              <a:rPr sz="800" spc="220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соответствует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требо-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ваниям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технического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регламента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пожарной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без-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опасности.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KR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16/17—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cертификат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FM.</a:t>
            </a:r>
            <a:endParaRPr sz="800">
              <a:latin typeface="Trebuchet MS"/>
              <a:cs typeface="Trebuchet MS"/>
            </a:endParaRPr>
          </a:p>
          <a:p>
            <a:pPr marL="19685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KR14,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KR15,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KR16,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KR17.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53964" y="1081831"/>
            <a:ext cx="1090799" cy="1090799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2699816" y="6191275"/>
            <a:ext cx="2164080" cy="144145"/>
          </a:xfrm>
          <a:custGeom>
            <a:avLst/>
            <a:gdLst/>
            <a:ahLst/>
            <a:cxnLst/>
            <a:rect l="l" t="t" r="r" b="b"/>
            <a:pathLst>
              <a:path w="2164079" h="144145">
                <a:moveTo>
                  <a:pt x="2163991" y="0"/>
                </a:moveTo>
                <a:lnTo>
                  <a:pt x="0" y="0"/>
                </a:lnTo>
                <a:lnTo>
                  <a:pt x="0" y="144005"/>
                </a:lnTo>
                <a:lnTo>
                  <a:pt x="2163991" y="144005"/>
                </a:lnTo>
                <a:lnTo>
                  <a:pt x="2163991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741119" y="6183883"/>
            <a:ext cx="13182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АДЛ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(Россия),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VYC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(Испания)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59816" y="6192177"/>
            <a:ext cx="2112645" cy="144145"/>
          </a:xfrm>
          <a:custGeom>
            <a:avLst/>
            <a:gdLst/>
            <a:ahLst/>
            <a:cxnLst/>
            <a:rect l="l" t="t" r="r" b="b"/>
            <a:pathLst>
              <a:path w="2112645" h="144145">
                <a:moveTo>
                  <a:pt x="2112137" y="0"/>
                </a:moveTo>
                <a:lnTo>
                  <a:pt x="0" y="0"/>
                </a:lnTo>
                <a:lnTo>
                  <a:pt x="0" y="144005"/>
                </a:lnTo>
                <a:lnTo>
                  <a:pt x="2112137" y="144005"/>
                </a:lnTo>
                <a:lnTo>
                  <a:pt x="2112137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01119" y="6184783"/>
            <a:ext cx="11772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«Гранвент»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78808" y="6898803"/>
            <a:ext cx="2216150" cy="180593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3335" marR="6350" indent="-1270" algn="just">
              <a:lnSpc>
                <a:spcPct val="98700"/>
              </a:lnSpc>
              <a:spcBef>
                <a:spcPts val="195"/>
              </a:spcBef>
            </a:pP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присоединения: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внутреннее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резьбовое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BSP.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 применения: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гидравлические,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пневмати-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ческие,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тепловые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паровые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системы;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химическая,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пищевая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другие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отрасли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0320" marR="5080" algn="just">
              <a:lnSpc>
                <a:spcPts val="900"/>
              </a:lnSpc>
              <a:spcBef>
                <a:spcPts val="5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Вентиль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игольчатый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относится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запорно-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регули-рующей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арматуре,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используется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перекрытия,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расхода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воды,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пара,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газов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др.,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том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числе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агрессивных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сред.</a:t>
            </a:r>
            <a:endParaRPr sz="800">
              <a:latin typeface="Trebuchet MS"/>
              <a:cs typeface="Trebuchet MS"/>
            </a:endParaRPr>
          </a:p>
          <a:p>
            <a:pPr marL="20320" marR="5080" indent="1270" algn="just">
              <a:lnSpc>
                <a:spcPts val="900"/>
              </a:lnSpc>
              <a:spcBef>
                <a:spcPts val="14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Игольчатые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вентили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устанавливаются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трубо-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проводы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любом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положении.</a:t>
            </a:r>
            <a:endParaRPr sz="800">
              <a:latin typeface="Trebuchet MS"/>
              <a:cs typeface="Trebuchet MS"/>
            </a:endParaRPr>
          </a:p>
          <a:p>
            <a:pPr marL="15875" marR="26670" indent="5080" algn="just">
              <a:lnSpc>
                <a:spcPts val="900"/>
              </a:lnSpc>
              <a:spcBef>
                <a:spcPts val="1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Материалы: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латунь,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MV40,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VYC147.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2699820" y="6427988"/>
          <a:ext cx="1076960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97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805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0,8–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20,0–42,0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+400°С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359818" y="6428888"/>
          <a:ext cx="1044575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5905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15–400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7112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1,6–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4,0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147320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+400°С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0" name="object 30"/>
          <p:cNvSpPr txBox="1"/>
          <p:nvPr/>
        </p:nvSpPr>
        <p:spPr>
          <a:xfrm>
            <a:off x="338809" y="6898819"/>
            <a:ext cx="2216150" cy="193802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9050" marR="5080" indent="-6985">
              <a:lnSpc>
                <a:spcPct val="98700"/>
              </a:lnSpc>
              <a:spcBef>
                <a:spcPts val="19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фланцевый,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сварной.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теплоснабжения, водоснабжения,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отопления,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охлаждения;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нефте-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химическая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промышленность.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7145" marR="5080" indent="1270" algn="just">
              <a:lnSpc>
                <a:spcPts val="900"/>
              </a:lnSpc>
              <a:spcBef>
                <a:spcPts val="50"/>
              </a:spcBef>
            </a:pP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Седельный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вентиль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выполняет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функцию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запорного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органа,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все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внутренние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детали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сделаны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нержа-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веющей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стали.</a:t>
            </a:r>
            <a:endParaRPr sz="800">
              <a:latin typeface="Trebuchet MS"/>
              <a:cs typeface="Trebuchet MS"/>
            </a:endParaRPr>
          </a:p>
          <a:p>
            <a:pPr marL="21590" marR="29209" algn="just">
              <a:lnSpc>
                <a:spcPts val="900"/>
              </a:lnSpc>
              <a:spcBef>
                <a:spcPts val="140"/>
              </a:spcBef>
            </a:pP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Имеет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модификацию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сальниковым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сильфонным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уплотнением.</a:t>
            </a:r>
            <a:endParaRPr sz="800">
              <a:latin typeface="Trebuchet MS"/>
              <a:cs typeface="Trebuchet MS"/>
            </a:endParaRPr>
          </a:p>
          <a:p>
            <a:pPr marL="13335" marR="11430" indent="7620" algn="just">
              <a:lnSpc>
                <a:spcPts val="900"/>
              </a:lnSpc>
              <a:spcBef>
                <a:spcPts val="140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сталь,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сталь,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чугун.</a:t>
            </a:r>
            <a:endParaRPr sz="800">
              <a:latin typeface="Trebuchet MS"/>
              <a:cs typeface="Trebuchet MS"/>
            </a:endParaRPr>
          </a:p>
          <a:p>
            <a:pPr marL="16510" marR="23495" indent="1905" algn="just">
              <a:lnSpc>
                <a:spcPts val="900"/>
              </a:lnSpc>
              <a:spcBef>
                <a:spcPts val="14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Установка: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на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горизонтальные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вертикальные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трубопроводы.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KV16,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KV17,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KV31,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KV35,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KV37,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KV40,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KV45.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31" name="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81828" y="5859766"/>
            <a:ext cx="810694" cy="999632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79776" y="5862066"/>
            <a:ext cx="591317" cy="954593"/>
          </a:xfrm>
          <a:prstGeom prst="rect">
            <a:avLst/>
          </a:prstGeom>
        </p:spPr>
      </p:pic>
      <p:sp>
        <p:nvSpPr>
          <p:cNvPr id="33" name="object 33"/>
          <p:cNvSpPr txBox="1"/>
          <p:nvPr/>
        </p:nvSpPr>
        <p:spPr>
          <a:xfrm>
            <a:off x="467817" y="5471287"/>
            <a:ext cx="6732905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6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Вентили</a:t>
            </a:r>
            <a:r>
              <a:rPr sz="1100" b="1" spc="2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запорные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59816" y="5471287"/>
            <a:ext cx="108585" cy="216535"/>
          </a:xfrm>
          <a:custGeom>
            <a:avLst/>
            <a:gdLst/>
            <a:ahLst/>
            <a:cxnLst/>
            <a:rect l="l" t="t" r="r" b="b"/>
            <a:pathLst>
              <a:path w="108584" h="216535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040719" y="6191275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5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5082020" y="6183883"/>
            <a:ext cx="12598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«Гранфлуид»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47144" y="5786832"/>
            <a:ext cx="6002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52040" algn="l"/>
                <a:tab pos="4693285" algn="l"/>
              </a:tabLst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Вентили</a:t>
            </a:r>
            <a:r>
              <a:rPr sz="1000" b="1" spc="1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запорные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	Вентили</a:t>
            </a:r>
            <a:r>
              <a:rPr sz="1000" b="1" spc="1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игольчатые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	Мембранные</a:t>
            </a:r>
            <a:r>
              <a:rPr sz="10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017879" y="6898803"/>
            <a:ext cx="2217420" cy="27025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7780" marR="508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Область 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Пищевая, фармацевтиче-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ская,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энергетическая,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химическая,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нефтегазовая,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нефтехимическая,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целлюлозно-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бумажная,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горно-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добывающая,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металлургическая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другие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отрасли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промышленности.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0955" marR="5080" indent="2540" algn="just">
              <a:lnSpc>
                <a:spcPts val="900"/>
              </a:lnSpc>
              <a:spcBef>
                <a:spcPts val="50"/>
              </a:spcBef>
            </a:pP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Класс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герметичности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А.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Конструкция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клапана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позво-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ляет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применять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его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различных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сред,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включая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агрессивные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абразивные.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Специальная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конструк-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ция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мембраны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высокую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надежность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простоту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замены.</a:t>
            </a:r>
            <a:endParaRPr sz="800">
              <a:latin typeface="Trebuchet MS"/>
              <a:cs typeface="Trebuchet MS"/>
            </a:endParaRPr>
          </a:p>
          <a:p>
            <a:pPr marL="21590" marR="30480" indent="1270" algn="just">
              <a:lnSpc>
                <a:spcPts val="900"/>
              </a:lnSpc>
              <a:spcBef>
                <a:spcPts val="145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CF8M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(1.4408,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аналог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AISI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316),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WCB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(1.0619).</a:t>
            </a:r>
            <a:endParaRPr sz="800">
              <a:latin typeface="Trebuchet MS"/>
              <a:cs typeface="Trebuchet MS"/>
            </a:endParaRPr>
          </a:p>
          <a:p>
            <a:pPr marL="22225" marR="5080" indent="635" algn="just">
              <a:lnSpc>
                <a:spcPts val="9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футеровки: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PFA,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PFA-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A5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(токопроводя-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щий),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PVDF,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PP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(полипропилен).</a:t>
            </a:r>
            <a:endParaRPr sz="800">
              <a:latin typeface="Trebuchet MS"/>
              <a:cs typeface="Trebuchet MS"/>
            </a:endParaRPr>
          </a:p>
          <a:p>
            <a:pPr marL="21590" marR="32384" indent="1270" algn="just">
              <a:lnSpc>
                <a:spcPts val="900"/>
              </a:lnSpc>
              <a:spcBef>
                <a:spcPts val="14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мембран: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PTFE/EPDM,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PTFE-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A5/EPDM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(токопроводящий),</a:t>
            </a:r>
            <a:r>
              <a:rPr sz="800" spc="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PTFE/FPM,</a:t>
            </a:r>
            <a:r>
              <a:rPr sz="800" spc="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PFA/EPDM,</a:t>
            </a:r>
            <a:r>
              <a:rPr sz="800" spc="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FEP/EPDM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(токопроводящий),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EPDM.</a:t>
            </a:r>
            <a:endParaRPr sz="800">
              <a:latin typeface="Trebuchet MS"/>
              <a:cs typeface="Trebuchet MS"/>
            </a:endParaRPr>
          </a:p>
          <a:p>
            <a:pPr marL="18415" marR="5080" indent="-6350" algn="just">
              <a:lnSpc>
                <a:spcPts val="900"/>
              </a:lnSpc>
              <a:spcBef>
                <a:spcPts val="145"/>
              </a:spcBef>
            </a:pP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Типы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привода: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Маховик,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пневматические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элек-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трические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приводы.</a:t>
            </a:r>
            <a:endParaRPr sz="800">
              <a:latin typeface="Trebuchet MS"/>
              <a:cs typeface="Trebuchet MS"/>
            </a:endParaRPr>
          </a:p>
        </p:txBody>
      </p:sp>
      <p:graphicFrame>
        <p:nvGraphicFramePr>
          <p:cNvPr id="39" name="object 39"/>
          <p:cNvGraphicFramePr>
            <a:graphicFrameLocks noGrp="1"/>
          </p:cNvGraphicFramePr>
          <p:nvPr/>
        </p:nvGraphicFramePr>
        <p:xfrm>
          <a:off x="5040720" y="6426400"/>
          <a:ext cx="1079500" cy="2666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0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4127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15–200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5334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1,0-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0" name="object 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71004" y="5928801"/>
            <a:ext cx="857715" cy="956963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359549" y="1441437"/>
            <a:ext cx="2160270" cy="141605"/>
          </a:xfrm>
          <a:custGeom>
            <a:avLst/>
            <a:gdLst/>
            <a:ahLst/>
            <a:cxnLst/>
            <a:rect l="l" t="t" r="r" b="b"/>
            <a:pathLst>
              <a:path w="2160270" h="141605">
                <a:moveTo>
                  <a:pt x="2160003" y="0"/>
                </a:moveTo>
                <a:lnTo>
                  <a:pt x="0" y="0"/>
                </a:lnTo>
                <a:lnTo>
                  <a:pt x="0" y="141528"/>
                </a:lnTo>
                <a:lnTo>
                  <a:pt x="2160003" y="141528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400851" y="1434041"/>
            <a:ext cx="10807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«Гранар»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 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38570" y="2147149"/>
            <a:ext cx="2215515" cy="197421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20320" marR="10160" indent="-1905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1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1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водоснабжения,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водоотведения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канализации.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2225" algn="just">
              <a:lnSpc>
                <a:spcPts val="930"/>
              </a:lnSpc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Герметичное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класса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А.</a:t>
            </a:r>
            <a:endParaRPr sz="800">
              <a:latin typeface="Trebuchet MS"/>
              <a:cs typeface="Trebuchet MS"/>
            </a:endParaRPr>
          </a:p>
          <a:p>
            <a:pPr marL="15875" marR="26670" indent="4445" algn="just">
              <a:lnSpc>
                <a:spcPts val="900"/>
              </a:lnSpc>
              <a:spcBef>
                <a:spcPts val="165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Возможно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исполнение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телескопическим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или стационарным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удлинением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штока.</a:t>
            </a:r>
            <a:endParaRPr sz="800">
              <a:latin typeface="Trebuchet MS"/>
              <a:cs typeface="Trebuchet MS"/>
            </a:endParaRPr>
          </a:p>
          <a:p>
            <a:pPr marL="20320" marR="5080" indent="-1905" algn="just">
              <a:lnSpc>
                <a:spcPts val="900"/>
              </a:lnSpc>
              <a:spcBef>
                <a:spcPts val="1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Самоуплотняющаяся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манжета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надеж-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ную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защиту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протечек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штоку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попадания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подшипниковый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узел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взвешенных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частиц,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содер-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жащихся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жидкости.</a:t>
            </a:r>
            <a:endParaRPr sz="800">
              <a:latin typeface="Trebuchet MS"/>
              <a:cs typeface="Trebuchet MS"/>
            </a:endParaRPr>
          </a:p>
          <a:p>
            <a:pPr marL="21590" marR="15875" algn="just">
              <a:lnSpc>
                <a:spcPts val="1040"/>
              </a:lnSpc>
              <a:spcBef>
                <a:spcPts val="30"/>
              </a:spcBef>
            </a:pP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высокопрочный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чугун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GGG50.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клина: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GGG50/EPDM.</a:t>
            </a:r>
            <a:endParaRPr sz="800">
              <a:latin typeface="Trebuchet MS"/>
              <a:cs typeface="Trebuchet MS"/>
            </a:endParaRPr>
          </a:p>
          <a:p>
            <a:pPr marL="18415" algn="just">
              <a:lnSpc>
                <a:spcPct val="100000"/>
              </a:lnSpc>
              <a:spcBef>
                <a:spcPts val="35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штурвал,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редуктор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электропривод.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KR11,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KR12,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KR20.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44" name="object 44"/>
          <p:cNvGraphicFramePr>
            <a:graphicFrameLocks noGrp="1"/>
          </p:cNvGraphicFramePr>
          <p:nvPr/>
        </p:nvGraphicFramePr>
        <p:xfrm>
          <a:off x="359552" y="1676348"/>
          <a:ext cx="1289685" cy="39560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2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5905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40–800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955">
                <a:tc>
                  <a:txBody>
                    <a:bodyPr/>
                    <a:lstStyle/>
                    <a:p>
                      <a:pPr marR="71120" algn="ctr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841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700" spc="-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1,0</a:t>
                      </a:r>
                      <a:r>
                        <a:rPr sz="800" spc="-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/</a:t>
                      </a:r>
                      <a:r>
                        <a:rPr sz="700" spc="-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0160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147320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20...+85°С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5" name="object 45"/>
          <p:cNvSpPr txBox="1"/>
          <p:nvPr/>
        </p:nvSpPr>
        <p:spPr>
          <a:xfrm>
            <a:off x="346852" y="1035193"/>
            <a:ext cx="121158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Задвижки</a:t>
            </a:r>
            <a:r>
              <a:rPr sz="10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клиновые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46" name="object 4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86814" y="1007643"/>
            <a:ext cx="833272" cy="1165657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365167" y="330350"/>
            <a:ext cx="597535" cy="179070"/>
            <a:chOff x="365167" y="330350"/>
            <a:chExt cx="597535" cy="179070"/>
          </a:xfrm>
        </p:grpSpPr>
        <p:sp>
          <p:nvSpPr>
            <p:cNvPr id="48" name="object 48"/>
            <p:cNvSpPr/>
            <p:nvPr/>
          </p:nvSpPr>
          <p:spPr>
            <a:xfrm>
              <a:off x="365167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7550" y="330350"/>
              <a:ext cx="178765" cy="178892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94589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0005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9B3E2DE8-ABB9-36AA-A4E6-026AEDC5FA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80593" y="41825"/>
            <a:ext cx="1720577" cy="480364"/>
          </a:xfrm>
          <a:prstGeom prst="rect">
            <a:avLst/>
          </a:prstGeom>
        </p:spPr>
      </p:pic>
      <p:pic>
        <p:nvPicPr>
          <p:cNvPr id="53" name="object 10">
            <a:extLst>
              <a:ext uri="{FF2B5EF4-FFF2-40B4-BE49-F238E27FC236}">
                <a16:creationId xmlns:a16="http://schemas.microsoft.com/office/drawing/2014/main" id="{392A38F2-D824-A278-A794-A4996C314964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552561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4" name="object 4"/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43006" y="10174794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06700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9994" y="1440205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01299" y="1432809"/>
            <a:ext cx="112331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«Гранокс»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7300" y="1035760"/>
            <a:ext cx="37160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53945" algn="l"/>
              </a:tabLst>
            </a:pP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Односторонние</a:t>
            </a:r>
            <a:r>
              <a:rPr sz="1000" b="1" spc="1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затворы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	</a:t>
            </a: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Двусторонние</a:t>
            </a:r>
            <a:r>
              <a:rPr sz="1000" b="1" spc="1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затворы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8989" y="2147730"/>
            <a:ext cx="2216150" cy="26422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межфланцевый.</a:t>
            </a:r>
            <a:endParaRPr sz="800">
              <a:latin typeface="Trebuchet MS"/>
              <a:cs typeface="Trebuchet MS"/>
            </a:endParaRPr>
          </a:p>
          <a:p>
            <a:pPr marL="20320" marR="8890" indent="-1905" algn="just">
              <a:lnSpc>
                <a:spcPts val="900"/>
              </a:lnSpc>
              <a:spcBef>
                <a:spcPts val="160"/>
              </a:spcBef>
            </a:pP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1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2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очистные</a:t>
            </a:r>
            <a:r>
              <a:rPr sz="800" spc="1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сооружения,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хозяйственно-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бытовые/фекальные</a:t>
            </a:r>
            <a:r>
              <a:rPr sz="800" spc="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сточные</a:t>
            </a:r>
            <a:r>
              <a:rPr sz="800" spc="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воды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канализационные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сети;</a:t>
            </a:r>
            <a:r>
              <a:rPr sz="800" spc="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энергетика.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5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7145" marR="5080" indent="3810" algn="just">
              <a:lnSpc>
                <a:spcPts val="900"/>
              </a:lnSpc>
              <a:spcBef>
                <a:spcPts val="45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Межфланцевый,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цельнолитой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корпус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выполнен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высокопрочного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чугуна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эпоксидным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покрытием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не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менее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250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мкм.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Конструкция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седлового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уплот-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нения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имеет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металлический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корд,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что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позволяет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обеспечить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надежную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фиксацию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корпусе.</a:t>
            </a:r>
            <a:endParaRPr sz="800">
              <a:latin typeface="Trebuchet MS"/>
              <a:cs typeface="Trebuchet MS"/>
            </a:endParaRPr>
          </a:p>
          <a:p>
            <a:pPr marL="19685" marR="5080" indent="-1905" algn="just">
              <a:lnSpc>
                <a:spcPts val="900"/>
              </a:lnSpc>
              <a:spcBef>
                <a:spcPts val="145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Уплотнение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корпусу: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трехкомпонентное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(на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диаметрах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Ду500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Ду600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четырехкомпонентное)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уплотнение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EPDM/NBR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высо-кий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уровень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герметичности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данного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узла.</a:t>
            </a:r>
            <a:endParaRPr sz="800">
              <a:latin typeface="Trebuchet MS"/>
              <a:cs typeface="Trebuchet MS"/>
            </a:endParaRPr>
          </a:p>
          <a:p>
            <a:pPr marL="20320" marR="24130" indent="635">
              <a:lnSpc>
                <a:spcPct val="98700"/>
              </a:lnSpc>
              <a:spcBef>
                <a:spcPts val="7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ножа: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Направляющая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пластина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правильное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позиционирование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ножа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корпусе при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его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закрытии.</a:t>
            </a:r>
            <a:endParaRPr sz="800">
              <a:latin typeface="Trebuchet MS"/>
              <a:cs typeface="Trebuchet MS"/>
            </a:endParaRPr>
          </a:p>
          <a:p>
            <a:pPr marL="20320" marR="13335" indent="-1905">
              <a:lnSpc>
                <a:spcPts val="900"/>
              </a:lnSpc>
              <a:spcBef>
                <a:spcPts val="16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ручное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штурвал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невыдвижным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штоком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Ду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50-400,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редуктор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Ду500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Ду600.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EX.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13" name="object 13"/>
          <p:cNvGraphicFramePr>
            <a:graphicFrameLocks noGrp="1"/>
          </p:cNvGraphicFramePr>
          <p:nvPr/>
        </p:nvGraphicFramePr>
        <p:xfrm>
          <a:off x="360000" y="1676914"/>
          <a:ext cx="1044575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5905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50–600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71120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0,4–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1,0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2701935" y="1676312"/>
          <a:ext cx="1044575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5905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50–600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71120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0,4–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1,0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2677053" y="2148318"/>
            <a:ext cx="2216150" cy="29851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межфланцевый.</a:t>
            </a:r>
            <a:endParaRPr sz="800">
              <a:latin typeface="Trebuchet MS"/>
              <a:cs typeface="Trebuchet MS"/>
            </a:endParaRPr>
          </a:p>
          <a:p>
            <a:pPr marL="20320" marR="8890" indent="-1905" algn="just">
              <a:lnSpc>
                <a:spcPts val="900"/>
              </a:lnSpc>
              <a:spcBef>
                <a:spcPts val="160"/>
              </a:spcBef>
            </a:pP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1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2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очистные</a:t>
            </a:r>
            <a:r>
              <a:rPr sz="800" spc="1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сооружения,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хозяйственно-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бытовые/фекальные</a:t>
            </a:r>
            <a:r>
              <a:rPr sz="800" spc="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сточные</a:t>
            </a:r>
            <a:r>
              <a:rPr sz="800" spc="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воды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канализационные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сети;</a:t>
            </a:r>
            <a:r>
              <a:rPr sz="800" spc="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энергетика.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5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8415" marR="20955" indent="2540" algn="just">
              <a:lnSpc>
                <a:spcPts val="900"/>
              </a:lnSpc>
              <a:spcBef>
                <a:spcPts val="45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Межфланцевый,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цельнолитой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корпус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выполнен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высокопрочного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чугуна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эпоксидным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покрытием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имеет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толщину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менее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250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мкм.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U-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образная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замкнутая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конструкция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седлового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уплотнения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позволяет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обеспечить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надежное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перекрытие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потока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любом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направлении.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Дополнительное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армирование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седлового уплотнения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позволяет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повысить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эксплуатационные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характеристики.</a:t>
            </a:r>
            <a:endParaRPr sz="800">
              <a:latin typeface="Trebuchet MS"/>
              <a:cs typeface="Trebuchet MS"/>
            </a:endParaRPr>
          </a:p>
          <a:p>
            <a:pPr marL="20320" marR="24130" indent="635">
              <a:lnSpc>
                <a:spcPct val="98700"/>
              </a:lnSpc>
              <a:spcBef>
                <a:spcPts val="7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ножа: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Направляющая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пластина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правильное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позиционирование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ножа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корпусе при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его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закрытии.</a:t>
            </a:r>
            <a:endParaRPr sz="800">
              <a:latin typeface="Trebuchet MS"/>
              <a:cs typeface="Trebuchet MS"/>
            </a:endParaRPr>
          </a:p>
          <a:p>
            <a:pPr marL="19685" marR="5080" indent="-1905" algn="just">
              <a:lnSpc>
                <a:spcPts val="900"/>
              </a:lnSpc>
              <a:spcBef>
                <a:spcPts val="165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Уплотнение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корпусу: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трехкомпонентное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(на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диаметрах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Ду500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Ду600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четырехкомпонентное)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уплотнение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EPDM/NBR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высо-кий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уровень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герметичности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данного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узла.</a:t>
            </a:r>
            <a:endParaRPr sz="800">
              <a:latin typeface="Trebuchet MS"/>
              <a:cs typeface="Trebuchet MS"/>
            </a:endParaRPr>
          </a:p>
          <a:p>
            <a:pPr marL="20320" marR="13335" indent="-1905" algn="just">
              <a:lnSpc>
                <a:spcPts val="900"/>
              </a:lnSpc>
              <a:spcBef>
                <a:spcPts val="14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Управление: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ручное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штурвал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невыдвижным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штоком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Ду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50-400,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редуктор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Ду500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Ду600.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EB.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701937" y="1439608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743235" y="1432208"/>
            <a:ext cx="112331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«Гранокс»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7994" y="720318"/>
            <a:ext cx="439039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6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Шиберные</a:t>
            </a:r>
            <a:r>
              <a:rPr sz="1100" b="1" spc="1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ножевые</a:t>
            </a:r>
            <a:r>
              <a:rPr sz="1100" b="1" spc="1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затворы*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59994" y="720001"/>
            <a:ext cx="108585" cy="216535"/>
          </a:xfrm>
          <a:custGeom>
            <a:avLst/>
            <a:gdLst/>
            <a:ahLst/>
            <a:cxnLst/>
            <a:rect l="l" t="t" r="r" b="b"/>
            <a:pathLst>
              <a:path w="108584" h="216534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44973" y="10000019"/>
            <a:ext cx="36918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*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поставке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данного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оборудования</a:t>
            </a:r>
            <a:r>
              <a:rPr sz="800" spc="1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необходима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консультация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со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специалистами.</a:t>
            </a:r>
            <a:endParaRPr sz="800">
              <a:latin typeface="Trebuchet MS"/>
              <a:cs typeface="Trebuchet MS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5039995" y="1439316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081300" y="1431917"/>
            <a:ext cx="13601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«Смартгир»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ПП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27300" y="1034867"/>
            <a:ext cx="893444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Линейный пневмопривод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5040000" y="1679518"/>
          <a:ext cx="1320800" cy="368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4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1615">
                <a:tc>
                  <a:txBody>
                    <a:bodyPr/>
                    <a:lstStyle/>
                    <a:p>
                      <a:pPr marR="6096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Тип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46355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ts val="785"/>
                        </a:lnSpc>
                      </a:pP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250,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350,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400,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560,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630,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  <a:p>
                      <a:pPr marL="74295">
                        <a:lnSpc>
                          <a:spcPts val="819"/>
                        </a:lnSpc>
                      </a:pP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900,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1400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1115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429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50…+80°С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" name="object 25"/>
          <p:cNvSpPr txBox="1"/>
          <p:nvPr/>
        </p:nvSpPr>
        <p:spPr>
          <a:xfrm>
            <a:off x="5018989" y="2146758"/>
            <a:ext cx="2216785" cy="252793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6510" marR="6350" indent="-4445">
              <a:lnSpc>
                <a:spcPct val="98700"/>
              </a:lnSpc>
              <a:spcBef>
                <a:spcPts val="19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Тип: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мембранный,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одностороннего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действия.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водоснаб-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жения,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охлаждения,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вентиляции;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промышленные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технологические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системы.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Линейные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мембранные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пневмоприводы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одно-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стороннего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действия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корпусом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углероди-стой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стали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с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пружинным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механизмом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возврата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регулирующие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клапаны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«Гранрег»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серии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запорные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клапаны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линейным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ходом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штока</a:t>
            </a:r>
            <a:endParaRPr sz="800">
              <a:latin typeface="Trebuchet MS"/>
              <a:cs typeface="Trebuchet MS"/>
            </a:endParaRPr>
          </a:p>
          <a:p>
            <a:pPr marL="22225" marR="5080" indent="-1270" algn="just">
              <a:lnSpc>
                <a:spcPts val="9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Возможно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как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нормально-закрытое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(НЗ)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нор-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мально-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открытое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(НО)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исполнения.</a:t>
            </a:r>
            <a:endParaRPr sz="800">
              <a:latin typeface="Trebuchet MS"/>
              <a:cs typeface="Trebuchet MS"/>
            </a:endParaRPr>
          </a:p>
          <a:p>
            <a:pPr marL="19050" marR="26670" indent="-635">
              <a:lnSpc>
                <a:spcPct val="101099"/>
              </a:lnSpc>
              <a:spcBef>
                <a:spcPts val="5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Управляющий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сигнал: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0,02-0,38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МПа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Опционально</a:t>
            </a:r>
            <a:r>
              <a:rPr sz="800" spc="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возможна</a:t>
            </a:r>
            <a:r>
              <a:rPr sz="800" spc="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установка</a:t>
            </a:r>
            <a:r>
              <a:rPr sz="800" spc="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концевых выключателей.</a:t>
            </a:r>
            <a:endParaRPr sz="800">
              <a:latin typeface="Trebuchet MS"/>
              <a:cs typeface="Trebuchet MS"/>
            </a:endParaRPr>
          </a:p>
          <a:p>
            <a:pPr marL="20320" marR="5080" indent="1270" algn="just">
              <a:lnSpc>
                <a:spcPts val="9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заказе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арматуры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с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установленным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пневмо-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приводом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обвязку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рекомендуем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включить</a:t>
            </a:r>
            <a:r>
              <a:rPr sz="800" spc="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позиционер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фильтр-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редуктор.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5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 ПП.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039283" y="720318"/>
            <a:ext cx="1905" cy="216535"/>
          </a:xfrm>
          <a:custGeom>
            <a:avLst/>
            <a:gdLst/>
            <a:ahLst/>
            <a:cxnLst/>
            <a:rect l="l" t="t" r="r" b="b"/>
            <a:pathLst>
              <a:path w="1904" h="216534">
                <a:moveTo>
                  <a:pt x="0" y="216001"/>
                </a:moveTo>
                <a:lnTo>
                  <a:pt x="1701" y="216001"/>
                </a:lnTo>
                <a:lnTo>
                  <a:pt x="1701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5154028" y="720318"/>
            <a:ext cx="204597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160"/>
              </a:spcBef>
            </a:pP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Пневмоприводы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60718" y="5471998"/>
            <a:ext cx="1905" cy="216535"/>
          </a:xfrm>
          <a:custGeom>
            <a:avLst/>
            <a:gdLst/>
            <a:ahLst/>
            <a:cxnLst/>
            <a:rect l="l" t="t" r="r" b="b"/>
            <a:pathLst>
              <a:path w="1904" h="216535">
                <a:moveTo>
                  <a:pt x="0" y="216001"/>
                </a:moveTo>
                <a:lnTo>
                  <a:pt x="1701" y="216001"/>
                </a:lnTo>
                <a:lnTo>
                  <a:pt x="1701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75462" y="5471998"/>
            <a:ext cx="204597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160"/>
              </a:spcBef>
            </a:pP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Пневмоприводы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040985" y="721906"/>
            <a:ext cx="113664" cy="213360"/>
          </a:xfrm>
          <a:custGeom>
            <a:avLst/>
            <a:gdLst/>
            <a:ahLst/>
            <a:cxnLst/>
            <a:rect l="l" t="t" r="r" b="b"/>
            <a:pathLst>
              <a:path w="113664" h="213359">
                <a:moveTo>
                  <a:pt x="113042" y="0"/>
                </a:moveTo>
                <a:lnTo>
                  <a:pt x="0" y="0"/>
                </a:lnTo>
                <a:lnTo>
                  <a:pt x="0" y="212826"/>
                </a:lnTo>
                <a:lnTo>
                  <a:pt x="113042" y="212826"/>
                </a:lnTo>
                <a:lnTo>
                  <a:pt x="113042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62419" y="5473586"/>
            <a:ext cx="113664" cy="213360"/>
          </a:xfrm>
          <a:custGeom>
            <a:avLst/>
            <a:gdLst/>
            <a:ahLst/>
            <a:cxnLst/>
            <a:rect l="l" t="t" r="r" b="b"/>
            <a:pathLst>
              <a:path w="113665" h="213360">
                <a:moveTo>
                  <a:pt x="113042" y="0"/>
                </a:moveTo>
                <a:lnTo>
                  <a:pt x="0" y="0"/>
                </a:lnTo>
                <a:lnTo>
                  <a:pt x="0" y="212826"/>
                </a:lnTo>
                <a:lnTo>
                  <a:pt x="113042" y="212826"/>
                </a:lnTo>
                <a:lnTo>
                  <a:pt x="113042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79197" y="1000798"/>
            <a:ext cx="725322" cy="1113510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359994" y="6191097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01299" y="6183702"/>
            <a:ext cx="8007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Prisma</a:t>
            </a:r>
            <a:r>
              <a:rPr sz="800" b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(Испания)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47300" y="5786653"/>
            <a:ext cx="121094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Четвертьоборотные пневмоприводы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36" name="object 36"/>
          <p:cNvGraphicFramePr>
            <a:graphicFrameLocks noGrp="1"/>
          </p:cNvGraphicFramePr>
          <p:nvPr/>
        </p:nvGraphicFramePr>
        <p:xfrm>
          <a:off x="360000" y="6433928"/>
          <a:ext cx="1043940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3–8</a:t>
                      </a:r>
                      <a:r>
                        <a:rPr sz="700" spc="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17–65000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35560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32…+90°С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" name="object 37"/>
          <p:cNvSpPr txBox="1"/>
          <p:nvPr/>
        </p:nvSpPr>
        <p:spPr>
          <a:xfrm>
            <a:off x="338247" y="6908924"/>
            <a:ext cx="2217420" cy="200596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7145" marR="5715" indent="2540" algn="just">
              <a:lnSpc>
                <a:spcPts val="900"/>
              </a:lnSpc>
              <a:spcBef>
                <a:spcPts val="180"/>
              </a:spcBef>
            </a:pP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водоснаб-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жения,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охлаждения,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вентиляции;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промышленные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системы.</a:t>
            </a:r>
            <a:endParaRPr sz="800">
              <a:latin typeface="Trebuchet MS"/>
              <a:cs typeface="Trebuchet MS"/>
            </a:endParaRPr>
          </a:p>
          <a:p>
            <a:pPr marL="19685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0955" marR="6350" indent="1270" algn="just">
              <a:lnSpc>
                <a:spcPts val="900"/>
              </a:lnSpc>
              <a:spcBef>
                <a:spcPts val="5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Неполнооборотные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пневмоприводы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Prisma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серии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PA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(двойного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действия)/PAS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(с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возвратной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пружи-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ной)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предназначены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следую-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щее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оборудование: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дисковый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поворотный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затвор</a:t>
            </a:r>
            <a:endParaRPr sz="800">
              <a:latin typeface="Trebuchet MS"/>
              <a:cs typeface="Trebuchet MS"/>
            </a:endParaRPr>
          </a:p>
          <a:p>
            <a:pPr marL="12700" algn="just">
              <a:lnSpc>
                <a:spcPts val="880"/>
              </a:lnSpc>
            </a:pP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«Гранвэл»,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шаровой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кран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BV17.</a:t>
            </a:r>
            <a:endParaRPr sz="800">
              <a:latin typeface="Trebuchet MS"/>
              <a:cs typeface="Trebuchet MS"/>
            </a:endParaRPr>
          </a:p>
          <a:p>
            <a:pPr marL="21590" marR="5080" indent="635" algn="just">
              <a:lnSpc>
                <a:spcPts val="9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 запросу могут комплектоваться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электро-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механическим блоком концевых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выключате-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лей,</a:t>
            </a:r>
            <a:r>
              <a:rPr sz="800" spc="25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электропневмопозиционером,</a:t>
            </a:r>
            <a:r>
              <a:rPr sz="800" spc="25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ручным дублером.</a:t>
            </a:r>
            <a:endParaRPr sz="800">
              <a:latin typeface="Trebuchet MS"/>
              <a:cs typeface="Trebuchet MS"/>
            </a:endParaRPr>
          </a:p>
          <a:p>
            <a:pPr marL="19685" algn="just">
              <a:lnSpc>
                <a:spcPct val="100000"/>
              </a:lnSpc>
              <a:spcBef>
                <a:spcPts val="6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Степень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пыле-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влагозащиты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защиты: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IP67.</a:t>
            </a:r>
            <a:endParaRPr sz="800">
              <a:latin typeface="Trebuchet MS"/>
              <a:cs typeface="Trebuchet MS"/>
            </a:endParaRPr>
          </a:p>
          <a:p>
            <a:pPr marL="24130" marR="9525" indent="-5080">
              <a:lnSpc>
                <a:spcPts val="900"/>
              </a:lnSpc>
              <a:spcBef>
                <a:spcPts val="4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PL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(нержавеющая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сталь),</a:t>
            </a:r>
            <a:r>
              <a:rPr sz="800" b="1" spc="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PA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(алюминий),</a:t>
            </a:r>
            <a:r>
              <a:rPr sz="800" b="1" spc="5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PP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(полиамид).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38" name="object 3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13002" y="5865609"/>
            <a:ext cx="1123174" cy="902830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04092" y="975603"/>
            <a:ext cx="426230" cy="1152000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10734" y="962717"/>
            <a:ext cx="444459" cy="1173749"/>
          </a:xfrm>
          <a:prstGeom prst="rect">
            <a:avLst/>
          </a:prstGeom>
        </p:spPr>
      </p:pic>
      <p:sp>
        <p:nvSpPr>
          <p:cNvPr id="41" name="object 41"/>
          <p:cNvSpPr/>
          <p:nvPr/>
        </p:nvSpPr>
        <p:spPr>
          <a:xfrm>
            <a:off x="2699994" y="5471287"/>
            <a:ext cx="1905" cy="216535"/>
          </a:xfrm>
          <a:custGeom>
            <a:avLst/>
            <a:gdLst/>
            <a:ahLst/>
            <a:cxnLst/>
            <a:rect l="l" t="t" r="r" b="b"/>
            <a:pathLst>
              <a:path w="1905" h="216535">
                <a:moveTo>
                  <a:pt x="0" y="216001"/>
                </a:moveTo>
                <a:lnTo>
                  <a:pt x="1714" y="216001"/>
                </a:lnTo>
                <a:lnTo>
                  <a:pt x="1714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2814751" y="5471287"/>
            <a:ext cx="438531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160"/>
              </a:spcBef>
            </a:pP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Электроприводы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2701709" y="5472874"/>
            <a:ext cx="113664" cy="213360"/>
          </a:xfrm>
          <a:custGeom>
            <a:avLst/>
            <a:gdLst/>
            <a:ahLst/>
            <a:cxnLst/>
            <a:rect l="l" t="t" r="r" b="b"/>
            <a:pathLst>
              <a:path w="113664" h="213360">
                <a:moveTo>
                  <a:pt x="113042" y="0"/>
                </a:moveTo>
                <a:lnTo>
                  <a:pt x="0" y="0"/>
                </a:lnTo>
                <a:lnTo>
                  <a:pt x="0" y="212826"/>
                </a:lnTo>
                <a:lnTo>
                  <a:pt x="113042" y="212826"/>
                </a:lnTo>
                <a:lnTo>
                  <a:pt x="113042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699994" y="6191758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2741300" y="6184362"/>
            <a:ext cx="7912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«Смартгир» </a:t>
            </a: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СМП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687299" y="5787312"/>
            <a:ext cx="1017269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Линейные электроприводы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2699999" y="6434587"/>
          <a:ext cx="1043940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U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220/24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0,7-10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кН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35560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0…+50°C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8" name="object 48"/>
          <p:cNvSpPr txBox="1"/>
          <p:nvPr/>
        </p:nvSpPr>
        <p:spPr>
          <a:xfrm>
            <a:off x="2682698" y="6909583"/>
            <a:ext cx="2212340" cy="15671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540" algn="just">
              <a:lnSpc>
                <a:spcPts val="900"/>
              </a:lnSpc>
              <a:spcBef>
                <a:spcPts val="180"/>
              </a:spcBef>
            </a:pP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водоснаб-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жения,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охлаждения,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вентиляциии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промышленные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системы.</a:t>
            </a:r>
            <a:endParaRPr sz="800">
              <a:latin typeface="Trebuchet MS"/>
              <a:cs typeface="Trebuchet MS"/>
            </a:endParaRPr>
          </a:p>
          <a:p>
            <a:pPr marL="1524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2700" marR="17145" indent="1905" algn="just">
              <a:lnSpc>
                <a:spcPts val="900"/>
              </a:lnSpc>
              <a:spcBef>
                <a:spcPts val="50"/>
              </a:spcBef>
            </a:pP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Электропривод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«Смартгир»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СМП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для установки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регулирующие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клапаны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«Гранрег»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серии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КМ.</a:t>
            </a:r>
            <a:endParaRPr sz="800">
              <a:latin typeface="Trebuchet MS"/>
              <a:cs typeface="Trebuchet MS"/>
            </a:endParaRPr>
          </a:p>
          <a:p>
            <a:pPr marL="15875" marR="26670" indent="635" algn="just">
              <a:lnSpc>
                <a:spcPts val="900"/>
              </a:lnSpc>
              <a:spcBef>
                <a:spcPts val="14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Возможно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как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трехпозиционное,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так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аналоговое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(4–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20мА,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0–10В)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управление.</a:t>
            </a:r>
            <a:endParaRPr sz="800">
              <a:latin typeface="Trebuchet MS"/>
              <a:cs typeface="Trebuchet MS"/>
            </a:endParaRPr>
          </a:p>
          <a:p>
            <a:pPr marL="15240" marR="13970" indent="1905" algn="just">
              <a:lnSpc>
                <a:spcPts val="1040"/>
              </a:lnSpc>
              <a:spcBef>
                <a:spcPts val="3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электроприводах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предусмотрен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ручной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дублер.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Степень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пыле-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влагозащиты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защиты: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IP65.</a:t>
            </a:r>
            <a:endParaRPr sz="800">
              <a:latin typeface="Trebuchet MS"/>
              <a:cs typeface="Trebuchet MS"/>
            </a:endParaRPr>
          </a:p>
          <a:p>
            <a:pPr marL="15240">
              <a:lnSpc>
                <a:spcPct val="100000"/>
              </a:lnSpc>
              <a:spcBef>
                <a:spcPts val="32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СМП.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49" name="object 4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28401" y="5722563"/>
            <a:ext cx="831596" cy="1173680"/>
          </a:xfrm>
          <a:prstGeom prst="rect">
            <a:avLst/>
          </a:prstGeom>
        </p:spPr>
      </p:pic>
      <p:sp>
        <p:nvSpPr>
          <p:cNvPr id="50" name="object 50"/>
          <p:cNvSpPr/>
          <p:nvPr/>
        </p:nvSpPr>
        <p:spPr>
          <a:xfrm>
            <a:off x="5039995" y="6191758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5081300" y="6184362"/>
            <a:ext cx="70612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«Смартгир» </a:t>
            </a: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ЭП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027300" y="5787312"/>
            <a:ext cx="1017269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Линейные электроприводы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53" name="object 53"/>
          <p:cNvGraphicFramePr>
            <a:graphicFrameLocks noGrp="1"/>
          </p:cNvGraphicFramePr>
          <p:nvPr/>
        </p:nvGraphicFramePr>
        <p:xfrm>
          <a:off x="5040000" y="6434587"/>
          <a:ext cx="1043940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U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24В/220В/380В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F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2-25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кН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35560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20…+70°C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4" name="object 54"/>
          <p:cNvSpPr txBox="1"/>
          <p:nvPr/>
        </p:nvSpPr>
        <p:spPr>
          <a:xfrm>
            <a:off x="5019954" y="6909583"/>
            <a:ext cx="2214880" cy="189166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5240" marR="5080" indent="2540" algn="just">
              <a:lnSpc>
                <a:spcPts val="900"/>
              </a:lnSpc>
              <a:spcBef>
                <a:spcPts val="180"/>
              </a:spcBef>
            </a:pP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водоснаб-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жения,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охлаждения,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вентиляциии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промышленные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системы.</a:t>
            </a:r>
            <a:endParaRPr sz="800">
              <a:latin typeface="Trebuchet MS"/>
              <a:cs typeface="Trebuchet MS"/>
            </a:endParaRPr>
          </a:p>
          <a:p>
            <a:pPr marL="1778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2700" marR="5080" indent="4445" algn="just">
              <a:lnSpc>
                <a:spcPts val="900"/>
              </a:lnSpc>
              <a:spcBef>
                <a:spcPts val="5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Электроприводы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типа Смартгир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ЭП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предназна-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чены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установки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регулирующие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клапаны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типа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«Гранрег»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KM.</a:t>
            </a:r>
            <a:endParaRPr sz="800">
              <a:latin typeface="Trebuchet MS"/>
              <a:cs typeface="Trebuchet MS"/>
            </a:endParaRPr>
          </a:p>
          <a:p>
            <a:pPr marL="17145" marR="5080" indent="3810">
              <a:lnSpc>
                <a:spcPct val="98700"/>
              </a:lnSpc>
              <a:spcBef>
                <a:spcPts val="75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Предусмотрен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вариант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интеллектуального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испол-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нения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привода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расширенным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списком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опций.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Электропривод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блоком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дополнитель-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ных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концевых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выключателей,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сигнализирующих</a:t>
            </a:r>
            <a:endParaRPr sz="800">
              <a:latin typeface="Trebuchet MS"/>
              <a:cs typeface="Trebuchet MS"/>
            </a:endParaRPr>
          </a:p>
          <a:p>
            <a:pPr marL="19050" marR="5080" indent="-3175" algn="just">
              <a:lnSpc>
                <a:spcPts val="900"/>
              </a:lnSpc>
              <a:spcBef>
                <a:spcPts val="20"/>
              </a:spcBef>
            </a:pP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о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достижении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приводом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крайних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положений. Возможно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местное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управление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помощью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руч-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ного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маховика.</a:t>
            </a:r>
            <a:endParaRPr sz="800">
              <a:latin typeface="Trebuchet MS"/>
              <a:cs typeface="Trebuchet MS"/>
            </a:endParaRPr>
          </a:p>
          <a:p>
            <a:pPr marL="1778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 ЭП.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55" name="object 5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79999" y="5765363"/>
            <a:ext cx="608397" cy="1088079"/>
          </a:xfrm>
          <a:prstGeom prst="rect">
            <a:avLst/>
          </a:prstGeom>
        </p:spPr>
      </p:pic>
      <p:grpSp>
        <p:nvGrpSpPr>
          <p:cNvPr id="56" name="object 56"/>
          <p:cNvGrpSpPr/>
          <p:nvPr/>
        </p:nvGrpSpPr>
        <p:grpSpPr>
          <a:xfrm>
            <a:off x="6591079" y="330350"/>
            <a:ext cx="597535" cy="179070"/>
            <a:chOff x="6591079" y="330350"/>
            <a:chExt cx="597535" cy="179070"/>
          </a:xfrm>
        </p:grpSpPr>
        <p:sp>
          <p:nvSpPr>
            <p:cNvPr id="57" name="object 57"/>
            <p:cNvSpPr/>
            <p:nvPr/>
          </p:nvSpPr>
          <p:spPr>
            <a:xfrm>
              <a:off x="6591079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03462" y="330350"/>
              <a:ext cx="178765" cy="178892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6620497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15917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51815917-5905-889B-FB93-CB5E3F821B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992" y="41825"/>
            <a:ext cx="1720577" cy="480364"/>
          </a:xfrm>
          <a:prstGeom prst="rect">
            <a:avLst/>
          </a:prstGeom>
        </p:spPr>
      </p:pic>
      <p:pic>
        <p:nvPicPr>
          <p:cNvPr id="62" name="object 10">
            <a:extLst>
              <a:ext uri="{FF2B5EF4-FFF2-40B4-BE49-F238E27FC236}">
                <a16:creationId xmlns:a16="http://schemas.microsoft.com/office/drawing/2014/main" id="{03E4D5CA-5362-5EDA-9DBC-A1318F55E9A3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46960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161003"/>
            <a:ext cx="360680" cy="215900"/>
          </a:xfrm>
          <a:custGeom>
            <a:avLst/>
            <a:gdLst/>
            <a:ahLst/>
            <a:cxnLst/>
            <a:rect l="l" t="t" r="r" b="b"/>
            <a:pathLst>
              <a:path w="360680" h="215900">
                <a:moveTo>
                  <a:pt x="0" y="215569"/>
                </a:moveTo>
                <a:lnTo>
                  <a:pt x="360451" y="215569"/>
                </a:lnTo>
                <a:lnTo>
                  <a:pt x="36045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0451" y="10161003"/>
            <a:ext cx="114935" cy="215900"/>
            <a:chOff x="360451" y="10161003"/>
            <a:chExt cx="114935" cy="215900"/>
          </a:xfrm>
        </p:grpSpPr>
        <p:sp>
          <p:nvSpPr>
            <p:cNvPr id="4" name="object 4"/>
            <p:cNvSpPr/>
            <p:nvPr/>
          </p:nvSpPr>
          <p:spPr>
            <a:xfrm>
              <a:off x="473494" y="10161003"/>
              <a:ext cx="1905" cy="215900"/>
            </a:xfrm>
            <a:custGeom>
              <a:avLst/>
              <a:gdLst/>
              <a:ahLst/>
              <a:cxnLst/>
              <a:rect l="l" t="t" r="r" b="b"/>
              <a:pathLst>
                <a:path w="1904" h="215900">
                  <a:moveTo>
                    <a:pt x="0" y="215569"/>
                  </a:moveTo>
                  <a:lnTo>
                    <a:pt x="1701" y="215569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45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699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7299" y="10176069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6910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9994" y="6191999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47299" y="5787552"/>
            <a:ext cx="1193800" cy="54483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Четвертьоборотные электроприводы</a:t>
            </a:r>
            <a:endParaRPr sz="1000">
              <a:latin typeface="Calibri"/>
              <a:cs typeface="Calibri"/>
            </a:endParaRPr>
          </a:p>
          <a:p>
            <a:pPr marL="66675">
              <a:lnSpc>
                <a:spcPct val="100000"/>
              </a:lnSpc>
              <a:spcBef>
                <a:spcPts val="805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Auma</a:t>
            </a:r>
            <a:r>
              <a:rPr sz="80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(Германия)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359999" y="6428708"/>
          <a:ext cx="1043940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3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U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220/380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M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50–2400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35560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40…+70°С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object 12"/>
          <p:cNvSpPr txBox="1"/>
          <p:nvPr/>
        </p:nvSpPr>
        <p:spPr>
          <a:xfrm>
            <a:off x="312846" y="6909902"/>
            <a:ext cx="2267585" cy="28600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42545" marR="30480" indent="2540" algn="just">
              <a:lnSpc>
                <a:spcPts val="900"/>
              </a:lnSpc>
              <a:spcBef>
                <a:spcPts val="180"/>
              </a:spcBef>
            </a:pP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водоснаб-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жения,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охлаждения,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вентиляции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промышленные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системы,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взрывоопасные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зоны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(по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запросу).</a:t>
            </a:r>
            <a:endParaRPr sz="800">
              <a:latin typeface="Trebuchet MS"/>
              <a:cs typeface="Trebuchet MS"/>
            </a:endParaRPr>
          </a:p>
          <a:p>
            <a:pPr marL="45085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46355" marR="37465" indent="1270" algn="just">
              <a:lnSpc>
                <a:spcPts val="900"/>
              </a:lnSpc>
              <a:spcBef>
                <a:spcPts val="5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Используются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реализации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автоматического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поворота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штока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арматуры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угол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менее,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чем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360°,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например,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случае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заслонок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шаровых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кранов.</a:t>
            </a:r>
            <a:endParaRPr sz="800">
              <a:latin typeface="Trebuchet MS"/>
              <a:cs typeface="Trebuchet MS"/>
            </a:endParaRPr>
          </a:p>
          <a:p>
            <a:pPr marL="46355" marR="36830" indent="1270" algn="just">
              <a:lnSpc>
                <a:spcPts val="9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Предназначены</a:t>
            </a:r>
            <a:r>
              <a:rPr sz="800" spc="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установки:</a:t>
            </a:r>
            <a:r>
              <a:rPr sz="800" spc="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дисковые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поворотные затворы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«Гранвэл»,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«Стэйнвал»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ВС,</a:t>
            </a:r>
            <a:endParaRPr sz="800">
              <a:latin typeface="Trebuchet MS"/>
              <a:cs typeface="Trebuchet MS"/>
            </a:endParaRPr>
          </a:p>
          <a:p>
            <a:pPr marL="38100" algn="just">
              <a:lnSpc>
                <a:spcPts val="850"/>
              </a:lnSpc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«Стэйнвал»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ТМ,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«Гранфлуид»,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шаровые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краны</a:t>
            </a:r>
            <a:endParaRPr sz="800">
              <a:latin typeface="Trebuchet MS"/>
              <a:cs typeface="Trebuchet MS"/>
            </a:endParaRPr>
          </a:p>
          <a:p>
            <a:pPr marL="38100" algn="just">
              <a:lnSpc>
                <a:spcPts val="930"/>
              </a:lnSpc>
            </a:pP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«Бивал»,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«BV17».</a:t>
            </a:r>
            <a:endParaRPr sz="800">
              <a:latin typeface="Trebuchet MS"/>
              <a:cs typeface="Trebuchet MS"/>
            </a:endParaRPr>
          </a:p>
          <a:p>
            <a:pPr marL="47625" marR="30480" algn="just">
              <a:lnSpc>
                <a:spcPts val="900"/>
              </a:lnSpc>
              <a:spcBef>
                <a:spcPts val="160"/>
              </a:spcBef>
            </a:pP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запросу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могут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комплектоваться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интегрируемы-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ми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блоками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управления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Auma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Matic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Aumatic,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датчиком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положения,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позиционером,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шкафом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управления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др.</a:t>
            </a:r>
            <a:endParaRPr sz="800">
              <a:latin typeface="Trebuchet MS"/>
              <a:cs typeface="Trebuchet MS"/>
            </a:endParaRPr>
          </a:p>
          <a:p>
            <a:pPr marL="42545" marR="30480" indent="4445" algn="just">
              <a:lnSpc>
                <a:spcPts val="900"/>
              </a:lnSpc>
              <a:spcBef>
                <a:spcPts val="145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Возможна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комплектация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данных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приводов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корпу-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сах,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выдерживающих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работу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агрессивных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средах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высокой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влажностью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высокой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концентрацией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загрязняющих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веществ.</a:t>
            </a:r>
            <a:endParaRPr sz="800">
              <a:latin typeface="Trebuchet MS"/>
              <a:cs typeface="Trebuchet MS"/>
            </a:endParaRPr>
          </a:p>
          <a:p>
            <a:pPr marL="45085">
              <a:lnSpc>
                <a:spcPct val="100000"/>
              </a:lnSpc>
              <a:spcBef>
                <a:spcPts val="6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Опция:</a:t>
            </a:r>
            <a:r>
              <a:rPr sz="800" spc="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t</a:t>
            </a:r>
            <a:r>
              <a:rPr sz="825" spc="-30" baseline="-35353" dirty="0">
                <a:solidFill>
                  <a:srgbClr val="231F20"/>
                </a:solidFill>
                <a:latin typeface="Trebuchet MS"/>
                <a:cs typeface="Trebuchet MS"/>
              </a:rPr>
              <a:t>раб.</a:t>
            </a:r>
            <a:r>
              <a:rPr sz="825" spc="217" baseline="-35353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–60…+60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°С.</a:t>
            </a:r>
            <a:endParaRPr sz="800">
              <a:latin typeface="Trebuchet MS"/>
              <a:cs typeface="Trebuchet MS"/>
            </a:endParaRPr>
          </a:p>
          <a:p>
            <a:pPr marL="45085" algn="just">
              <a:lnSpc>
                <a:spcPct val="100000"/>
              </a:lnSpc>
              <a:spcBef>
                <a:spcPts val="85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Степень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пыле-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влагозащиты: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IP68.</a:t>
            </a:r>
            <a:endParaRPr sz="800">
              <a:latin typeface="Trebuchet MS"/>
              <a:cs typeface="Trebuchet MS"/>
            </a:endParaRPr>
          </a:p>
          <a:p>
            <a:pPr marL="45085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SQ.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9742" y="5923690"/>
            <a:ext cx="980095" cy="859686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2699994" y="1440002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741300" y="1432603"/>
            <a:ext cx="12026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«Смартгир»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039995" y="1439786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081300" y="1432386"/>
            <a:ext cx="8089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Auma</a:t>
            </a:r>
            <a:r>
              <a:rPr sz="80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(Германия)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2699999" y="1676707"/>
          <a:ext cx="118808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U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380/220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M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100–3500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35560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25…+70°С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5040000" y="1676490"/>
          <a:ext cx="118808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74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U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380/220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M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30–350</a:t>
                      </a:r>
                      <a:r>
                        <a:rPr sz="700" spc="-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000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35560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40…+70°С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2682601" y="2111823"/>
            <a:ext cx="2212340" cy="299275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970" marR="5080" indent="1270" algn="just">
              <a:lnSpc>
                <a:spcPts val="900"/>
              </a:lnSpc>
              <a:spcBef>
                <a:spcPts val="180"/>
              </a:spcBef>
            </a:pP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водоснаб-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жения,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охлаждения,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вентиляции;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промышленные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системы;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взрывоопасные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зоны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(по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запросу).</a:t>
            </a:r>
            <a:endParaRPr sz="800">
              <a:latin typeface="Trebuchet MS"/>
              <a:cs typeface="Trebuchet MS"/>
            </a:endParaRPr>
          </a:p>
          <a:p>
            <a:pPr marL="1524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6510" marR="5080" indent="2540" algn="just">
              <a:lnSpc>
                <a:spcPts val="900"/>
              </a:lnSpc>
              <a:spcBef>
                <a:spcPts val="5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Применяются для автоматизации работы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тру-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бопроводной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арматуры.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Возможна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адаптация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приводов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практически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любым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требованиям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задачам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автоматизации.</a:t>
            </a:r>
            <a:endParaRPr sz="800">
              <a:latin typeface="Trebuchet MS"/>
              <a:cs typeface="Trebuchet MS"/>
            </a:endParaRPr>
          </a:p>
          <a:p>
            <a:pPr marL="13970" marR="5080" indent="5715" algn="just">
              <a:lnSpc>
                <a:spcPts val="9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задвижки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обрезиненным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клином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KR;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на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шиберные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ноже-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вые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затворы.</a:t>
            </a:r>
            <a:endParaRPr sz="800">
              <a:latin typeface="Trebuchet MS"/>
              <a:cs typeface="Trebuchet MS"/>
            </a:endParaRPr>
          </a:p>
          <a:p>
            <a:pPr marL="12700" marR="5080" indent="6985" algn="just">
              <a:lnSpc>
                <a:spcPts val="9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Комплектуются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аксессуарами: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интелектуальным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блоком</a:t>
            </a:r>
            <a:r>
              <a:rPr sz="800" spc="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управления,</a:t>
            </a:r>
            <a:r>
              <a:rPr sz="800" spc="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дистанционным</a:t>
            </a:r>
            <a:r>
              <a:rPr sz="800" spc="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датчи-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ком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положения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(4–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20мА),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двойными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концевые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моментными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выключателями,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запорным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устрой-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ством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ручного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маховика,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промежуточными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выключателями,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взрывозащищенное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исполнение.</a:t>
            </a:r>
            <a:endParaRPr sz="800">
              <a:latin typeface="Trebuchet MS"/>
              <a:cs typeface="Trebuchet MS"/>
            </a:endParaRPr>
          </a:p>
          <a:p>
            <a:pPr marL="17780" marR="29845" indent="1905" algn="just">
              <a:lnSpc>
                <a:spcPts val="900"/>
              </a:lnSpc>
              <a:spcBef>
                <a:spcPts val="145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комбинации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червячным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редуктором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привод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преобразуется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неполнооборотный.</a:t>
            </a:r>
            <a:endParaRPr sz="800">
              <a:latin typeface="Trebuchet MS"/>
              <a:cs typeface="Trebuchet MS"/>
            </a:endParaRPr>
          </a:p>
          <a:p>
            <a:pPr marL="15240" algn="just">
              <a:lnSpc>
                <a:spcPct val="100000"/>
              </a:lnSpc>
              <a:spcBef>
                <a:spcPts val="6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Опция: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tраб.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–40…+70°С.</a:t>
            </a:r>
            <a:endParaRPr sz="800">
              <a:latin typeface="Trebuchet MS"/>
              <a:cs typeface="Trebuchet MS"/>
            </a:endParaRPr>
          </a:p>
          <a:p>
            <a:pPr marL="20955" marR="264795" indent="-5715" algn="just">
              <a:lnSpc>
                <a:spcPct val="108500"/>
              </a:lnSpc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Степень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пыле-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влагозащиты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защиты: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IP67.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IP68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95" dirty="0">
                <a:solidFill>
                  <a:srgbClr val="231F20"/>
                </a:solidFill>
                <a:latin typeface="Trebuchet MS"/>
                <a:cs typeface="Trebuchet MS"/>
              </a:rPr>
              <a:t>–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опция.</a:t>
            </a:r>
            <a:endParaRPr sz="800">
              <a:latin typeface="Trebuchet MS"/>
              <a:cs typeface="Trebuchet MS"/>
            </a:endParaRPr>
          </a:p>
          <a:p>
            <a:pPr marL="15875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AZ.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021310" y="2157183"/>
            <a:ext cx="2213610" cy="32029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5240" marR="5080" indent="1270" algn="just">
              <a:lnSpc>
                <a:spcPts val="900"/>
              </a:lnSpc>
              <a:spcBef>
                <a:spcPts val="180"/>
              </a:spcBef>
            </a:pP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водоснаб-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жения,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охлаждения,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вентиляции;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промышленные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системы;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взрывоопасные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зоны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(по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запросу).</a:t>
            </a:r>
            <a:endParaRPr sz="800">
              <a:latin typeface="Trebuchet MS"/>
              <a:cs typeface="Trebuchet MS"/>
            </a:endParaRPr>
          </a:p>
          <a:p>
            <a:pPr marL="1651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7780" marR="5080" indent="2540" algn="just">
              <a:lnSpc>
                <a:spcPts val="900"/>
              </a:lnSpc>
              <a:spcBef>
                <a:spcPts val="5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Применяются для автоматизации работы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тру-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бопроводной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арматуры.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Возможна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адаптация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приводов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практически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любым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требованиям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задачам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автоматизации.</a:t>
            </a:r>
            <a:endParaRPr sz="800">
              <a:latin typeface="Trebuchet MS"/>
              <a:cs typeface="Trebuchet MS"/>
            </a:endParaRPr>
          </a:p>
          <a:p>
            <a:pPr marL="15875" marR="5080" indent="4445" algn="just">
              <a:lnSpc>
                <a:spcPts val="900"/>
              </a:lnSpc>
              <a:spcBef>
                <a:spcPts val="1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Предназначены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задвижки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обре-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зиненным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клином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KR;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шиберные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ножевые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затво-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ры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(момент,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обеспечиваемый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электроприводом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32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000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Н/м).</a:t>
            </a:r>
            <a:endParaRPr sz="800">
              <a:latin typeface="Trebuchet MS"/>
              <a:cs typeface="Trebuchet MS"/>
            </a:endParaRPr>
          </a:p>
          <a:p>
            <a:pPr marL="12700" marR="5080" indent="8255" algn="just">
              <a:lnSpc>
                <a:spcPts val="900"/>
              </a:lnSpc>
              <a:spcBef>
                <a:spcPts val="140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Комплектуются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аксессуарами: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дистанционный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датчик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положения EWG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(4–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20мА),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абсолютный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датчик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положения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арматуры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абсолютный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дат-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чик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момента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MWG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(при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наличии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блока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AUMATIC),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двойные/тройные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концевые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моментные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выклю-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чатели,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запорное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устройство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ручного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маховика,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промежуточные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выключатели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DUO,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взрывозащи-щенное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исполнение.</a:t>
            </a:r>
            <a:endParaRPr sz="800">
              <a:latin typeface="Trebuchet MS"/>
              <a:cs typeface="Trebuchet MS"/>
            </a:endParaRPr>
          </a:p>
          <a:p>
            <a:pPr marL="19050" marR="27305" indent="1905" algn="just">
              <a:lnSpc>
                <a:spcPts val="900"/>
              </a:lnSpc>
              <a:spcBef>
                <a:spcPts val="145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комбинации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червячным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редуктором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типa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GS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привод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преобразуется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неполнооборотный.</a:t>
            </a:r>
            <a:endParaRPr sz="800">
              <a:latin typeface="Trebuchet MS"/>
              <a:cs typeface="Trebuchet MS"/>
            </a:endParaRPr>
          </a:p>
          <a:p>
            <a:pPr marL="16510" algn="just">
              <a:lnSpc>
                <a:spcPct val="100000"/>
              </a:lnSpc>
              <a:spcBef>
                <a:spcPts val="6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Опция: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tраб.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–60…+60°С.</a:t>
            </a:r>
            <a:endParaRPr sz="800">
              <a:latin typeface="Trebuchet MS"/>
              <a:cs typeface="Trebuchet MS"/>
            </a:endParaRPr>
          </a:p>
          <a:p>
            <a:pPr marL="16510" algn="just">
              <a:lnSpc>
                <a:spcPct val="100000"/>
              </a:lnSpc>
              <a:spcBef>
                <a:spcPts val="85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Степень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пыле-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влагозащиты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защиты: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IP68.</a:t>
            </a:r>
            <a:endParaRPr sz="800">
              <a:latin typeface="Trebuchet MS"/>
              <a:cs typeface="Trebuchet MS"/>
            </a:endParaRPr>
          </a:p>
          <a:p>
            <a:pPr marL="17145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SA.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87299" y="1035553"/>
            <a:ext cx="1049020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Многооборотные электроприводы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027274" y="1035298"/>
            <a:ext cx="1049020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Многооборотные электроприводы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46672" y="1235042"/>
            <a:ext cx="1062000" cy="768598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37998" y="1079284"/>
            <a:ext cx="1061999" cy="927070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473036" y="720001"/>
            <a:ext cx="6726555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3815">
              <a:lnSpc>
                <a:spcPct val="100000"/>
              </a:lnSpc>
              <a:spcBef>
                <a:spcPts val="160"/>
              </a:spcBef>
            </a:pP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Электроприводы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59994" y="720001"/>
            <a:ext cx="113664" cy="216535"/>
          </a:xfrm>
          <a:custGeom>
            <a:avLst/>
            <a:gdLst/>
            <a:ahLst/>
            <a:cxnLst/>
            <a:rect l="l" t="t" r="r" b="b"/>
            <a:pathLst>
              <a:path w="113665" h="216534">
                <a:moveTo>
                  <a:pt x="113042" y="0"/>
                </a:moveTo>
                <a:lnTo>
                  <a:pt x="0" y="0"/>
                </a:lnTo>
                <a:lnTo>
                  <a:pt x="0" y="216001"/>
                </a:lnTo>
                <a:lnTo>
                  <a:pt x="113042" y="216001"/>
                </a:lnTo>
                <a:lnTo>
                  <a:pt x="113042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59994" y="1440002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401299" y="1432603"/>
            <a:ext cx="12026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«Смартгир»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47299" y="1035553"/>
            <a:ext cx="144208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Электрические</a:t>
            </a:r>
            <a:r>
              <a:rPr sz="1000" b="1" spc="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приводы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неполного</a:t>
            </a:r>
            <a:r>
              <a:rPr sz="1000" b="1" spc="1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оборота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359999" y="1676707"/>
          <a:ext cx="1242059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U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ts val="805"/>
                        </a:lnSpc>
                      </a:pP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24/220/380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M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60–3500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35560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20…+80°С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2" name="object 32"/>
          <p:cNvSpPr txBox="1"/>
          <p:nvPr/>
        </p:nvSpPr>
        <p:spPr>
          <a:xfrm>
            <a:off x="347299" y="2157903"/>
            <a:ext cx="2188210" cy="20243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7620" algn="just">
              <a:lnSpc>
                <a:spcPts val="900"/>
              </a:lnSpc>
              <a:spcBef>
                <a:spcPts val="180"/>
              </a:spcBef>
            </a:pPr>
            <a:r>
              <a:rPr sz="800" b="1" spc="1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водоснабжения,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системы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охлаждения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венти-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ляции,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промышленные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системы.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2700" marR="7620" algn="just">
              <a:lnSpc>
                <a:spcPts val="900"/>
              </a:lnSpc>
              <a:spcBef>
                <a:spcPts val="5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Предназначены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запорную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арма-туру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углом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поворота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штока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90°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85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шаровые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краны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Бивал,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BV,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поворотные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затворы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Гранвэл,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Стейнвал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Гранфлуид.</a:t>
            </a:r>
            <a:endParaRPr sz="800">
              <a:latin typeface="Trebuchet MS"/>
              <a:cs typeface="Trebuchet MS"/>
            </a:endParaRPr>
          </a:p>
          <a:p>
            <a:pPr marL="12700" marR="5080" algn="just">
              <a:lnSpc>
                <a:spcPts val="9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Широкий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спектр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дополнительных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устройств: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потенциометр,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позиционер,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датчик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положения,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дополнительные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концевые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выключатели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трех-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позиционного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аналогового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(4...20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мА)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управления.</a:t>
            </a:r>
            <a:endParaRPr sz="800">
              <a:latin typeface="Trebuchet MS"/>
              <a:cs typeface="Trebuchet MS"/>
            </a:endParaRPr>
          </a:p>
          <a:p>
            <a:pPr marL="12700" marR="9525" algn="just">
              <a:lnSpc>
                <a:spcPts val="900"/>
              </a:lnSpc>
              <a:spcBef>
                <a:spcPts val="140"/>
              </a:spcBef>
            </a:pP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Комплекты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монтажа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4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арматуру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поставляются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по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запросу.</a:t>
            </a:r>
            <a:endParaRPr sz="800">
              <a:latin typeface="Trebuchet MS"/>
              <a:cs typeface="Trebuchet MS"/>
            </a:endParaRPr>
          </a:p>
          <a:p>
            <a:pPr marL="12700" algn="just">
              <a:lnSpc>
                <a:spcPct val="100000"/>
              </a:lnSpc>
              <a:spcBef>
                <a:spcPts val="65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Степень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защиты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оболочки: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IP65/67.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QD1,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QD2.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33" name="object 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24801" y="1118413"/>
            <a:ext cx="835200" cy="799118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359828" y="330350"/>
            <a:ext cx="597535" cy="179070"/>
            <a:chOff x="359828" y="330350"/>
            <a:chExt cx="597535" cy="179070"/>
          </a:xfrm>
        </p:grpSpPr>
        <p:sp>
          <p:nvSpPr>
            <p:cNvPr id="35" name="object 35"/>
            <p:cNvSpPr/>
            <p:nvPr/>
          </p:nvSpPr>
          <p:spPr>
            <a:xfrm>
              <a:off x="359828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2211" y="330350"/>
              <a:ext cx="178765" cy="178892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389255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35" y="42862"/>
                  </a:moveTo>
                  <a:lnTo>
                    <a:pt x="63792" y="76962"/>
                  </a:lnTo>
                  <a:lnTo>
                    <a:pt x="63830" y="7175"/>
                  </a:lnTo>
                  <a:lnTo>
                    <a:pt x="76454" y="7175"/>
                  </a:lnTo>
                  <a:lnTo>
                    <a:pt x="76454" y="0"/>
                  </a:lnTo>
                  <a:lnTo>
                    <a:pt x="44310" y="0"/>
                  </a:lnTo>
                  <a:lnTo>
                    <a:pt x="44310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75" y="79019"/>
                  </a:lnTo>
                  <a:lnTo>
                    <a:pt x="60172" y="79133"/>
                  </a:lnTo>
                  <a:lnTo>
                    <a:pt x="120535" y="115341"/>
                  </a:lnTo>
                  <a:lnTo>
                    <a:pt x="120535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4666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72727AC9-4FC3-B607-F0A3-CF411A43FB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5072" y="41825"/>
            <a:ext cx="1720577" cy="480364"/>
          </a:xfrm>
          <a:prstGeom prst="rect">
            <a:avLst/>
          </a:prstGeom>
        </p:spPr>
      </p:pic>
      <p:pic>
        <p:nvPicPr>
          <p:cNvPr id="40" name="object 10">
            <a:extLst>
              <a:ext uri="{FF2B5EF4-FFF2-40B4-BE49-F238E27FC236}">
                <a16:creationId xmlns:a16="http://schemas.microsoft.com/office/drawing/2014/main" id="{8B3EAE16-AC0B-73B9-5F1C-B7547A6CA92B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47040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4" name="object 4"/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43006" y="10174794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82024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039995" y="1441323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081300" y="1433922"/>
            <a:ext cx="67754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VYC</a:t>
            </a:r>
            <a:r>
              <a:rPr sz="80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(Испания)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9994" y="1437843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1299" y="1430442"/>
            <a:ext cx="113220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«Гранлок»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699105" y="1433512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740399" y="1426122"/>
            <a:ext cx="113220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«Гранлок»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27300" y="1035193"/>
            <a:ext cx="114363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Обратные</a:t>
            </a:r>
            <a:r>
              <a:rPr sz="1000" b="1" spc="2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 межфланцевые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7350" y="1035193"/>
            <a:ext cx="114363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Обратные</a:t>
            </a:r>
            <a:r>
              <a:rPr sz="1000" b="1" spc="2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 межфланцевые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86436" y="1030875"/>
            <a:ext cx="114363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Обратные</a:t>
            </a:r>
            <a:r>
              <a:rPr sz="1000" b="1" spc="2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 межфланцевые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19154" y="2147162"/>
            <a:ext cx="2215515" cy="17278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Тип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межфланцевый.</a:t>
            </a:r>
            <a:endParaRPr sz="800">
              <a:latin typeface="Trebuchet MS"/>
              <a:cs typeface="Trebuchet MS"/>
            </a:endParaRPr>
          </a:p>
          <a:p>
            <a:pPr marL="15875" marR="508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 применения: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системы тепло-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водо-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снабжения.</a:t>
            </a:r>
            <a:endParaRPr sz="800">
              <a:latin typeface="Trebuchet MS"/>
              <a:cs typeface="Trebuchet MS"/>
            </a:endParaRPr>
          </a:p>
          <a:p>
            <a:pPr marL="18415">
              <a:lnSpc>
                <a:spcPts val="930"/>
              </a:lnSpc>
              <a:spcBef>
                <a:spcPts val="35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0320" marR="24765" indent="1270" algn="just">
              <a:lnSpc>
                <a:spcPts val="900"/>
              </a:lnSpc>
              <a:spcBef>
                <a:spcPts val="45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Применяется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пара, жидкостей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сжатого воздуха.</a:t>
            </a:r>
            <a:endParaRPr sz="800">
              <a:latin typeface="Trebuchet MS"/>
              <a:cs typeface="Trebuchet MS"/>
            </a:endParaRPr>
          </a:p>
          <a:p>
            <a:pPr marL="20320" marR="5080" indent="1270" algn="just">
              <a:lnSpc>
                <a:spcPts val="900"/>
              </a:lnSpc>
              <a:spcBef>
                <a:spcPts val="145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Клапан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может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устанавливаться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как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горизонталь-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ном,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так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вертикальном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положении.</a:t>
            </a:r>
            <a:endParaRPr sz="800">
              <a:latin typeface="Trebuchet MS"/>
              <a:cs typeface="Trebuchet MS"/>
            </a:endParaRPr>
          </a:p>
          <a:p>
            <a:pPr marL="15875" marR="5080" indent="5715" algn="just">
              <a:lnSpc>
                <a:spcPct val="101099"/>
              </a:lnSpc>
              <a:spcBef>
                <a:spcPts val="50"/>
              </a:spcBef>
            </a:pP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монтаже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клапан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зажимается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между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фланцами.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Материалы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исполнения: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бронза,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чугун,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углероди-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сталь,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18415" algn="just">
              <a:lnSpc>
                <a:spcPct val="100000"/>
              </a:lnSpc>
              <a:spcBef>
                <a:spcPts val="8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металл/металл.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170,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172.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38957" y="2101221"/>
            <a:ext cx="2216150" cy="205232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межфланцевый.</a:t>
            </a:r>
            <a:endParaRPr sz="800">
              <a:latin typeface="Trebuchet MS"/>
              <a:cs typeface="Trebuchet MS"/>
            </a:endParaRPr>
          </a:p>
          <a:p>
            <a:pPr marL="13335" marR="5080" indent="5080" algn="just">
              <a:lnSpc>
                <a:spcPts val="900"/>
              </a:lnSpc>
              <a:spcBef>
                <a:spcPts val="160"/>
              </a:spcBef>
            </a:pPr>
            <a:r>
              <a:rPr sz="800" b="1" spc="2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химическая,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нефтихими-ческая,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нефтегазовая,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пищевая,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горнодобываю-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щая,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целлюлозно-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бумажная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промышленности;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паровые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пароконденсатные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0320" marR="25400" indent="1270">
              <a:lnSpc>
                <a:spcPts val="900"/>
              </a:lnSpc>
              <a:spcBef>
                <a:spcPts val="5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Применяется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пара,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жидкостей,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а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для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пищевых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агрессивных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сред.</a:t>
            </a:r>
            <a:endParaRPr sz="800">
              <a:latin typeface="Trebuchet MS"/>
              <a:cs typeface="Trebuchet MS"/>
            </a:endParaRPr>
          </a:p>
          <a:p>
            <a:pPr marL="18415" marR="5080" indent="2540">
              <a:lnSpc>
                <a:spcPct val="101099"/>
              </a:lnSpc>
              <a:spcBef>
                <a:spcPts val="5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бронза,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Установка: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на вертикальном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горизонтальном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тру-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бопроводах.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установке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убедиться,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что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направ-</a:t>
            </a:r>
            <a:endParaRPr sz="800">
              <a:latin typeface="Trebuchet MS"/>
              <a:cs typeface="Trebuchet MS"/>
            </a:endParaRPr>
          </a:p>
          <a:p>
            <a:pPr marL="20320" marR="5080" indent="635">
              <a:lnSpc>
                <a:spcPts val="900"/>
              </a:lnSpc>
              <a:spcBef>
                <a:spcPts val="2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ление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потока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совпадает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направлением,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указан-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ным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корпусе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клапана.</a:t>
            </a:r>
            <a:endParaRPr sz="800">
              <a:latin typeface="Trebuchet MS"/>
              <a:cs typeface="Trebuchet MS"/>
            </a:endParaRPr>
          </a:p>
          <a:p>
            <a:pPr marL="18415">
              <a:lnSpc>
                <a:spcPct val="100000"/>
              </a:lnSpc>
              <a:spcBef>
                <a:spcPts val="65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металл/металл.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CVS16,</a:t>
            </a:r>
            <a:r>
              <a:rPr sz="8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CVS40.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78084" y="2141719"/>
            <a:ext cx="2216150" cy="192023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межфланцевый.</a:t>
            </a:r>
            <a:endParaRPr sz="800">
              <a:latin typeface="Trebuchet MS"/>
              <a:cs typeface="Trebuchet MS"/>
            </a:endParaRPr>
          </a:p>
          <a:p>
            <a:pPr marL="15875" marR="1016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1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1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водоснабжения,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пожаротушения.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5080" algn="just">
              <a:lnSpc>
                <a:spcPts val="900"/>
              </a:lnSpc>
              <a:spcBef>
                <a:spcPts val="16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трубопроводов,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транспортирующих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техниче-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скую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горячую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холодную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воду,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нейтральные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среды.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Клапан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защиты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от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обратного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потока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рабочей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среды.</a:t>
            </a:r>
            <a:endParaRPr sz="800">
              <a:latin typeface="Trebuchet MS"/>
              <a:cs typeface="Trebuchet MS"/>
            </a:endParaRPr>
          </a:p>
          <a:p>
            <a:pPr marL="16510" marR="11430" indent="5080" algn="just">
              <a:lnSpc>
                <a:spcPct val="101099"/>
              </a:lnSpc>
              <a:spcBef>
                <a:spcPts val="5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высокопрочный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чугун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GGG40.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Установка: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вертикальном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горизонтальном трубопроводах.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установке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убедиться,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что</a:t>
            </a:r>
            <a:endParaRPr sz="800">
              <a:latin typeface="Trebuchet MS"/>
              <a:cs typeface="Trebuchet MS"/>
            </a:endParaRPr>
          </a:p>
          <a:p>
            <a:pPr marL="21590" marR="11430" indent="-1905" algn="just">
              <a:lnSpc>
                <a:spcPts val="900"/>
              </a:lnSpc>
              <a:spcBef>
                <a:spcPts val="2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направление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потока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совпадает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направлением,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указанным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корпусе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клапана.</a:t>
            </a:r>
            <a:endParaRPr sz="800">
              <a:latin typeface="Trebuchet MS"/>
              <a:cs typeface="Trebuchet MS"/>
            </a:endParaRPr>
          </a:p>
          <a:p>
            <a:pPr marL="18415" algn="just">
              <a:lnSpc>
                <a:spcPct val="100000"/>
              </a:lnSpc>
              <a:spcBef>
                <a:spcPts val="65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EPDM.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CV16.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5040000" y="1676348"/>
          <a:ext cx="1007745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15–300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1,6/4,0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60…+400°С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360000" y="1676348"/>
          <a:ext cx="1137285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4127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15–300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5334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1,6/4,0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129539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+300°С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2699100" y="1672027"/>
          <a:ext cx="1137285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4127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40–1200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5334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1,6/2,5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129539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10...+80/+110°С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object 24"/>
          <p:cNvSpPr txBox="1"/>
          <p:nvPr/>
        </p:nvSpPr>
        <p:spPr>
          <a:xfrm>
            <a:off x="467994" y="720725"/>
            <a:ext cx="673227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16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Обратные</a:t>
            </a:r>
            <a:r>
              <a:rPr sz="1100" b="1" spc="2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59994" y="720725"/>
            <a:ext cx="108585" cy="216535"/>
          </a:xfrm>
          <a:custGeom>
            <a:avLst/>
            <a:gdLst/>
            <a:ahLst/>
            <a:cxnLst/>
            <a:rect l="l" t="t" r="r" b="b"/>
            <a:pathLst>
              <a:path w="108584" h="216534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object 2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4435" y="1207205"/>
            <a:ext cx="1061098" cy="628754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3832558" y="1114933"/>
            <a:ext cx="1148715" cy="770890"/>
            <a:chOff x="3832558" y="1114933"/>
            <a:chExt cx="1148715" cy="770890"/>
          </a:xfrm>
        </p:grpSpPr>
        <p:pic>
          <p:nvPicPr>
            <p:cNvPr id="28" name="object 2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32558" y="1277549"/>
              <a:ext cx="611044" cy="60774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16298" y="1114933"/>
              <a:ext cx="664565" cy="664565"/>
            </a:xfrm>
            <a:prstGeom prst="rect">
              <a:avLst/>
            </a:prstGeom>
          </p:spPr>
        </p:pic>
      </p:grpSp>
      <p:grpSp>
        <p:nvGrpSpPr>
          <p:cNvPr id="30" name="object 30"/>
          <p:cNvGrpSpPr/>
          <p:nvPr/>
        </p:nvGrpSpPr>
        <p:grpSpPr>
          <a:xfrm>
            <a:off x="1477581" y="939662"/>
            <a:ext cx="1042669" cy="1078865"/>
            <a:chOff x="1477581" y="939662"/>
            <a:chExt cx="1042669" cy="1078865"/>
          </a:xfrm>
        </p:grpSpPr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72005" y="939662"/>
              <a:ext cx="647992" cy="70764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77581" y="1323144"/>
              <a:ext cx="706043" cy="695305"/>
            </a:xfrm>
            <a:prstGeom prst="rect">
              <a:avLst/>
            </a:prstGeom>
          </p:spPr>
        </p:pic>
      </p:grpSp>
      <p:sp>
        <p:nvSpPr>
          <p:cNvPr id="33" name="object 33"/>
          <p:cNvSpPr/>
          <p:nvPr/>
        </p:nvSpPr>
        <p:spPr>
          <a:xfrm>
            <a:off x="359994" y="6195593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01299" y="6188199"/>
            <a:ext cx="113220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«Гранлок»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47300" y="5790073"/>
            <a:ext cx="105854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Обратный</a:t>
            </a:r>
            <a:r>
              <a:rPr sz="1000" b="1" spc="20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 межфланцевые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7300" y="6902043"/>
            <a:ext cx="2186305" cy="154114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Тип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межфланцевый.</a:t>
            </a:r>
            <a:endParaRPr sz="800">
              <a:latin typeface="Trebuchet MS"/>
              <a:cs typeface="Trebuchet MS"/>
            </a:endParaRPr>
          </a:p>
          <a:p>
            <a:pPr marL="12700" marR="7620" algn="just">
              <a:lnSpc>
                <a:spcPts val="900"/>
              </a:lnSpc>
              <a:spcBef>
                <a:spcPts val="16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пара,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жидкостей,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воздуха,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а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пищевых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агрессивных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сред.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2700" marR="5080" algn="just">
              <a:lnSpc>
                <a:spcPts val="900"/>
              </a:lnSpc>
              <a:spcBef>
                <a:spcPts val="5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Клапан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может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устанавливаться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как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горизонталь-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ном,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так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вертикальном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положении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(направле-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ние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потока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вертикальном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трубопроводе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только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снизу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вверх).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монтаже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клапан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зажимается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между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фланцами.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установке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убедиться,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что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направление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потока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совпадает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направлением,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указанным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корпусе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клапана.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CVS50.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37" name="object 37"/>
          <p:cNvGraphicFramePr>
            <a:graphicFrameLocks noGrp="1"/>
          </p:cNvGraphicFramePr>
          <p:nvPr/>
        </p:nvGraphicFramePr>
        <p:xfrm>
          <a:off x="360000" y="6432303"/>
          <a:ext cx="1007109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2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5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5080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40–600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1714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2.5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8" name="object 3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60919" y="5833443"/>
            <a:ext cx="753142" cy="872753"/>
          </a:xfrm>
          <a:prstGeom prst="rect">
            <a:avLst/>
          </a:prstGeom>
        </p:spPr>
      </p:pic>
      <p:graphicFrame>
        <p:nvGraphicFramePr>
          <p:cNvPr id="39" name="object 39"/>
          <p:cNvGraphicFramePr>
            <a:graphicFrameLocks noGrp="1"/>
          </p:cNvGraphicFramePr>
          <p:nvPr/>
        </p:nvGraphicFramePr>
        <p:xfrm>
          <a:off x="2702389" y="6428708"/>
          <a:ext cx="1007745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40-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300мм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-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110°С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0" name="object 40"/>
          <p:cNvSpPr/>
          <p:nvPr/>
        </p:nvSpPr>
        <p:spPr>
          <a:xfrm>
            <a:off x="2699994" y="6193078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2741300" y="6185678"/>
            <a:ext cx="113220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«Гранлок»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687299" y="5787552"/>
            <a:ext cx="105854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Обратный</a:t>
            </a:r>
            <a:r>
              <a:rPr sz="1000" b="1" spc="20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 межфланцевые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687299" y="6899521"/>
            <a:ext cx="2185670" cy="169163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Тип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межфланцевый.</a:t>
            </a:r>
            <a:endParaRPr sz="800">
              <a:latin typeface="Trebuchet MS"/>
              <a:cs typeface="Trebuchet MS"/>
            </a:endParaRPr>
          </a:p>
          <a:p>
            <a:pPr marL="12700" marR="5080" algn="just">
              <a:lnSpc>
                <a:spcPts val="900"/>
              </a:lnSpc>
              <a:spcBef>
                <a:spcPts val="160"/>
              </a:spcBef>
            </a:pPr>
            <a:r>
              <a:rPr sz="800" b="1" spc="1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,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водоснаб-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жения,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пожаротушения.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2700" marR="5080" algn="just">
              <a:lnSpc>
                <a:spcPts val="900"/>
              </a:lnSpc>
              <a:spcBef>
                <a:spcPts val="50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Затворы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обратные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поворотные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ГРАНЛОК®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пред-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назначены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использования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системах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,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целью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предотвращения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обрат-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ного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потока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рабочей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среды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трубопроводах.</a:t>
            </a:r>
            <a:endParaRPr sz="800">
              <a:latin typeface="Trebuchet MS"/>
              <a:cs typeface="Trebuchet MS"/>
            </a:endParaRPr>
          </a:p>
          <a:p>
            <a:pPr marL="12700" marR="273050">
              <a:lnSpc>
                <a:spcPts val="900"/>
              </a:lnSpc>
              <a:spcBef>
                <a:spcPts val="14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корпуса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гальваническим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покрытием.</a:t>
            </a:r>
            <a:endParaRPr sz="800">
              <a:latin typeface="Trebuchet MS"/>
              <a:cs typeface="Trebuchet MS"/>
            </a:endParaRPr>
          </a:p>
          <a:p>
            <a:pPr marL="12700" marR="201930">
              <a:lnSpc>
                <a:spcPts val="900"/>
              </a:lnSpc>
              <a:spcBef>
                <a:spcPts val="140"/>
              </a:spcBef>
            </a:pP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Установка: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горизонтальный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вертикальный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ЗОП.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3827398" y="5841517"/>
            <a:ext cx="1042669" cy="1033780"/>
            <a:chOff x="3827398" y="5841517"/>
            <a:chExt cx="1042669" cy="1033780"/>
          </a:xfrm>
        </p:grpSpPr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27398" y="5841517"/>
              <a:ext cx="753148" cy="87276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503915" y="6002515"/>
              <a:ext cx="365836" cy="872768"/>
            </a:xfrm>
            <a:prstGeom prst="rect">
              <a:avLst/>
            </a:prstGeom>
          </p:spPr>
        </p:pic>
      </p:grpSp>
      <p:sp>
        <p:nvSpPr>
          <p:cNvPr id="47" name="object 47"/>
          <p:cNvSpPr/>
          <p:nvPr/>
        </p:nvSpPr>
        <p:spPr>
          <a:xfrm>
            <a:off x="5040719" y="6192266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5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5082020" y="6184875"/>
            <a:ext cx="113220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«Гранлок»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27300" y="5787552"/>
            <a:ext cx="114363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Обратные</a:t>
            </a:r>
            <a:r>
              <a:rPr sz="1000" b="1" spc="2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 фланцевые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017160" y="6899797"/>
            <a:ext cx="2217420" cy="148082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7780" marR="5080" indent="2540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 применения:</a:t>
            </a:r>
            <a:r>
              <a:rPr sz="800" b="1" spc="1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системы тепло-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водо-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снабжения,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канализация.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3495">
              <a:lnSpc>
                <a:spcPts val="930"/>
              </a:lnSpc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чугун,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22225" marR="5080" indent="-10160">
              <a:lnSpc>
                <a:spcPts val="900"/>
              </a:lnSpc>
              <a:spcBef>
                <a:spcPts val="165"/>
              </a:spcBef>
            </a:pP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Типы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исполнения: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подъемный,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поворотный,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шаро-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вой.</a:t>
            </a:r>
            <a:endParaRPr sz="800">
              <a:latin typeface="Trebuchet MS"/>
              <a:cs typeface="Trebuchet MS"/>
            </a:endParaRPr>
          </a:p>
          <a:p>
            <a:pPr marL="18415" marR="27940" indent="1905">
              <a:lnSpc>
                <a:spcPts val="9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Установка: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вертикальном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горизонтальном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трубопроводе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(в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зависимости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серии).</a:t>
            </a:r>
            <a:endParaRPr sz="800">
              <a:latin typeface="Trebuchet MS"/>
              <a:cs typeface="Trebuchet MS"/>
            </a:endParaRPr>
          </a:p>
          <a:p>
            <a:pPr marL="20320">
              <a:lnSpc>
                <a:spcPct val="100000"/>
              </a:lnSpc>
              <a:spcBef>
                <a:spcPts val="6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металл/металл,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NBR,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EPDM.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7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RD12,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RD16,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RD18,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RD30,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RD50.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5039995" y="6013998"/>
            <a:ext cx="2124710" cy="866775"/>
            <a:chOff x="5039995" y="6013998"/>
            <a:chExt cx="2124710" cy="866775"/>
          </a:xfrm>
        </p:grpSpPr>
        <p:pic>
          <p:nvPicPr>
            <p:cNvPr id="52" name="object 5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231936" y="6013998"/>
              <a:ext cx="932184" cy="654170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039995" y="6408001"/>
              <a:ext cx="1235710" cy="473075"/>
            </a:xfrm>
            <a:custGeom>
              <a:avLst/>
              <a:gdLst/>
              <a:ahLst/>
              <a:cxnLst/>
              <a:rect l="l" t="t" r="r" b="b"/>
              <a:pathLst>
                <a:path w="1235710" h="473075">
                  <a:moveTo>
                    <a:pt x="1235252" y="0"/>
                  </a:moveTo>
                  <a:lnTo>
                    <a:pt x="0" y="0"/>
                  </a:lnTo>
                  <a:lnTo>
                    <a:pt x="0" y="472770"/>
                  </a:lnTo>
                  <a:lnTo>
                    <a:pt x="1235252" y="472770"/>
                  </a:lnTo>
                  <a:lnTo>
                    <a:pt x="12352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54" name="object 54"/>
          <p:cNvGraphicFramePr>
            <a:graphicFrameLocks noGrp="1"/>
          </p:cNvGraphicFramePr>
          <p:nvPr/>
        </p:nvGraphicFramePr>
        <p:xfrm>
          <a:off x="5040000" y="6428708"/>
          <a:ext cx="1151890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15–1400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1,0/1,6/4,0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50…+300°С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55" name="object 55"/>
          <p:cNvGrpSpPr/>
          <p:nvPr/>
        </p:nvGrpSpPr>
        <p:grpSpPr>
          <a:xfrm>
            <a:off x="6591079" y="330350"/>
            <a:ext cx="597535" cy="179070"/>
            <a:chOff x="6591079" y="330350"/>
            <a:chExt cx="597535" cy="179070"/>
          </a:xfrm>
        </p:grpSpPr>
        <p:sp>
          <p:nvSpPr>
            <p:cNvPr id="56" name="object 56"/>
            <p:cNvSpPr/>
            <p:nvPr/>
          </p:nvSpPr>
          <p:spPr>
            <a:xfrm>
              <a:off x="6591079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03462" y="330350"/>
              <a:ext cx="178765" cy="178892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6620497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015917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B9A5F9D3-2F17-016E-93C7-A5CB3FA089B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4992" y="41825"/>
            <a:ext cx="1720577" cy="480364"/>
          </a:xfrm>
          <a:prstGeom prst="rect">
            <a:avLst/>
          </a:prstGeom>
        </p:spPr>
      </p:pic>
      <p:pic>
        <p:nvPicPr>
          <p:cNvPr id="61" name="object 10">
            <a:extLst>
              <a:ext uri="{FF2B5EF4-FFF2-40B4-BE49-F238E27FC236}">
                <a16:creationId xmlns:a16="http://schemas.microsoft.com/office/drawing/2014/main" id="{829BA2CB-F008-4289-CFE3-226160E8122B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346960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161003"/>
            <a:ext cx="360680" cy="215900"/>
          </a:xfrm>
          <a:custGeom>
            <a:avLst/>
            <a:gdLst/>
            <a:ahLst/>
            <a:cxnLst/>
            <a:rect l="l" t="t" r="r" b="b"/>
            <a:pathLst>
              <a:path w="360680" h="215900">
                <a:moveTo>
                  <a:pt x="0" y="215569"/>
                </a:moveTo>
                <a:lnTo>
                  <a:pt x="360451" y="215569"/>
                </a:lnTo>
                <a:lnTo>
                  <a:pt x="36045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0451" y="10161003"/>
            <a:ext cx="114935" cy="215900"/>
            <a:chOff x="360451" y="10161003"/>
            <a:chExt cx="114935" cy="215900"/>
          </a:xfrm>
        </p:grpSpPr>
        <p:sp>
          <p:nvSpPr>
            <p:cNvPr id="4" name="object 4"/>
            <p:cNvSpPr/>
            <p:nvPr/>
          </p:nvSpPr>
          <p:spPr>
            <a:xfrm>
              <a:off x="473494" y="10161003"/>
              <a:ext cx="1905" cy="215900"/>
            </a:xfrm>
            <a:custGeom>
              <a:avLst/>
              <a:gdLst/>
              <a:ahLst/>
              <a:cxnLst/>
              <a:rect l="l" t="t" r="r" b="b"/>
              <a:pathLst>
                <a:path w="1904" h="215900">
                  <a:moveTo>
                    <a:pt x="0" y="215569"/>
                  </a:moveTo>
                  <a:lnTo>
                    <a:pt x="1701" y="215569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45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699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7299" y="10176069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14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26187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7994" y="720001"/>
            <a:ext cx="673227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16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Обратные</a:t>
            </a:r>
            <a:r>
              <a:rPr sz="1100" b="1" spc="2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7994" y="5471998"/>
            <a:ext cx="4389755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6355">
              <a:lnSpc>
                <a:spcPct val="100000"/>
              </a:lnSpc>
              <a:spcBef>
                <a:spcPts val="16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Обратные</a:t>
            </a:r>
            <a:r>
              <a:rPr sz="1100" b="1" spc="2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48122" y="5471998"/>
            <a:ext cx="2050414" cy="33845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3495" rIns="0" bIns="0" rtlCol="0">
            <a:spAutoFit/>
          </a:bodyPr>
          <a:lstStyle/>
          <a:p>
            <a:pPr marL="46355" marR="572770">
              <a:lnSpc>
                <a:spcPts val="1200"/>
              </a:lnSpc>
              <a:spcBef>
                <a:spcPts val="185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Гибкие</a:t>
            </a:r>
            <a:r>
              <a:rPr sz="1100" b="1" spc="1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вставки (виброкомпенсаторы)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9994" y="720001"/>
            <a:ext cx="108585" cy="216535"/>
          </a:xfrm>
          <a:custGeom>
            <a:avLst/>
            <a:gdLst/>
            <a:ahLst/>
            <a:cxnLst/>
            <a:rect l="l" t="t" r="r" b="b"/>
            <a:pathLst>
              <a:path w="108584" h="216534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9994" y="5471998"/>
            <a:ext cx="108585" cy="216535"/>
          </a:xfrm>
          <a:custGeom>
            <a:avLst/>
            <a:gdLst/>
            <a:ahLst/>
            <a:cxnLst/>
            <a:rect l="l" t="t" r="r" b="b"/>
            <a:pathLst>
              <a:path w="108584" h="216535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040121" y="5471998"/>
            <a:ext cx="108585" cy="338455"/>
          </a:xfrm>
          <a:custGeom>
            <a:avLst/>
            <a:gdLst/>
            <a:ahLst/>
            <a:cxnLst/>
            <a:rect l="l" t="t" r="r" b="b"/>
            <a:pathLst>
              <a:path w="108585" h="338454">
                <a:moveTo>
                  <a:pt x="108000" y="0"/>
                </a:moveTo>
                <a:lnTo>
                  <a:pt x="0" y="0"/>
                </a:lnTo>
                <a:lnTo>
                  <a:pt x="0" y="338404"/>
                </a:lnTo>
                <a:lnTo>
                  <a:pt x="108000" y="338404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040121" y="6191999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5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081425" y="6184603"/>
            <a:ext cx="1371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FC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27424" y="5840901"/>
            <a:ext cx="8947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Гибкая</a:t>
            </a:r>
            <a:r>
              <a:rPr sz="1000" b="1" spc="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вставка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018989" y="6912416"/>
            <a:ext cx="2216150" cy="13309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резьбовой,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22225" algn="just">
              <a:lnSpc>
                <a:spcPct val="100000"/>
              </a:lnSpc>
              <a:spcBef>
                <a:spcPts val="8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Рабочая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среда: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холодная,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горячая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вода,конден-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сат.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6510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Предназначены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снижения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шума,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вибрации,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гидравлических ударов,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для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компенсации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про-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дольных,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поперечных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смещений,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сдвига.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Защищает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трубы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электролитической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коррозии.</a:t>
            </a:r>
            <a:endParaRPr sz="800">
              <a:latin typeface="Trebuchet MS"/>
              <a:cs typeface="Trebuchet MS"/>
            </a:endParaRPr>
          </a:p>
          <a:p>
            <a:pPr marL="15875" marR="26670" indent="5080" algn="just">
              <a:lnSpc>
                <a:spcPts val="900"/>
              </a:lnSpc>
              <a:spcBef>
                <a:spcPts val="145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Материал: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жаростойкая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синтетическая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резина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специальной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композиции.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FC6,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FC10.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5040124" y="6419912"/>
          <a:ext cx="1007745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15–500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0,8–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+95°С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20" name="object 20"/>
          <p:cNvGrpSpPr/>
          <p:nvPr/>
        </p:nvGrpSpPr>
        <p:grpSpPr>
          <a:xfrm>
            <a:off x="6475499" y="5878893"/>
            <a:ext cx="657225" cy="805815"/>
            <a:chOff x="6475499" y="5878893"/>
            <a:chExt cx="657225" cy="805815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75499" y="6379536"/>
              <a:ext cx="657000" cy="30473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14445" y="5878893"/>
              <a:ext cx="586554" cy="482663"/>
            </a:xfrm>
            <a:prstGeom prst="rect">
              <a:avLst/>
            </a:prstGeom>
          </p:spPr>
        </p:pic>
      </p:grpSp>
      <p:sp>
        <p:nvSpPr>
          <p:cNvPr id="23" name="object 23"/>
          <p:cNvSpPr/>
          <p:nvPr/>
        </p:nvSpPr>
        <p:spPr>
          <a:xfrm>
            <a:off x="2699994" y="1441793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4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741300" y="1434403"/>
            <a:ext cx="113220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«Гранлок»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87899" y="1037352"/>
            <a:ext cx="114363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Обратные</a:t>
            </a:r>
            <a:r>
              <a:rPr sz="1000" b="1" spc="2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 резьбовые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77109" y="2149322"/>
            <a:ext cx="2217420" cy="136652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резьбовой.</a:t>
            </a:r>
            <a:endParaRPr sz="800">
              <a:latin typeface="Trebuchet MS"/>
              <a:cs typeface="Trebuchet MS"/>
            </a:endParaRPr>
          </a:p>
          <a:p>
            <a:pPr marL="17780" marR="5080" indent="2540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 применения:</a:t>
            </a:r>
            <a:r>
              <a:rPr sz="800" b="1" spc="1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системы тепло-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водо-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снабжения,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канализация.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930"/>
              </a:lnSpc>
              <a:spcBef>
                <a:spcPts val="35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3495">
              <a:lnSpc>
                <a:spcPts val="930"/>
              </a:lnSpc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18415" marR="28575" indent="-6350">
              <a:lnSpc>
                <a:spcPct val="101099"/>
              </a:lnSpc>
              <a:spcBef>
                <a:spcPts val="70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Типы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исполнения: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поворотный,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пружинный.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Установка: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вертикальном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горизонтальном трубопроводе.</a:t>
            </a:r>
            <a:endParaRPr sz="800">
              <a:latin typeface="Trebuchet MS"/>
              <a:cs typeface="Trebuchet MS"/>
            </a:endParaRPr>
          </a:p>
          <a:p>
            <a:pPr marL="20320">
              <a:lnSpc>
                <a:spcPct val="100000"/>
              </a:lnSpc>
              <a:spcBef>
                <a:spcPts val="8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металл/металл.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CVT16.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2699999" y="1678507"/>
          <a:ext cx="1007745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15–80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1,6/2,5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60…+250°С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67099" y="910806"/>
            <a:ext cx="1115999" cy="1233784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2699105" y="6191999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5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740399" y="6184603"/>
            <a:ext cx="67754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VYC</a:t>
            </a:r>
            <a:r>
              <a:rPr sz="80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(Испания)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2686399" y="5787552"/>
            <a:ext cx="114363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Обратные</a:t>
            </a:r>
            <a:r>
              <a:rPr sz="1000" b="1" spc="2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 плунжерные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679887" y="6903597"/>
            <a:ext cx="2216150" cy="2852420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7145" marR="25400" indent="-5080">
              <a:lnSpc>
                <a:spcPct val="98700"/>
              </a:lnSpc>
              <a:spcBef>
                <a:spcPts val="19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внутренняя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резьба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BSP.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пароконденсатные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системы;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пищевая,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химическая,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нефтехимическая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другие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отрасли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0320" marR="5080" indent="-1905" algn="just">
              <a:lnSpc>
                <a:spcPts val="900"/>
              </a:lnSpc>
              <a:spcBef>
                <a:spcPts val="5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Обратные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клапаны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применяются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защиты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трубо-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провода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случаях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изменения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направления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потока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рабочей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среды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обратное,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пары,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жидкости,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газы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пищевых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агрессивных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сред.</a:t>
            </a:r>
            <a:endParaRPr sz="800">
              <a:latin typeface="Trebuchet MS"/>
              <a:cs typeface="Trebuchet MS"/>
            </a:endParaRPr>
          </a:p>
          <a:p>
            <a:pPr marL="13335" marR="9525" indent="5080" algn="just">
              <a:lnSpc>
                <a:spcPts val="900"/>
              </a:lnSpc>
              <a:spcBef>
                <a:spcPts val="140"/>
              </a:spcBef>
            </a:pP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Обратные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клапаны,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срабатывая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автоматически,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перекрывают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движение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среды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противоположном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направлении,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тем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самым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предотвращая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аварийную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ситуацию.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конструкции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являются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подъемными,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что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быстрое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закрытие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надежную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герметичность.</a:t>
            </a:r>
            <a:endParaRPr sz="800">
              <a:latin typeface="Trebuchet MS"/>
              <a:cs typeface="Trebuchet MS"/>
            </a:endParaRPr>
          </a:p>
          <a:p>
            <a:pPr marL="15875" marR="5080" indent="1905" algn="just">
              <a:lnSpc>
                <a:spcPts val="900"/>
              </a:lnSpc>
              <a:spcBef>
                <a:spcPts val="14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Универсальность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обратных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клапанов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заключает-ся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возможности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его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как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горизон-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тальный,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так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вертикальный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благодаря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использованию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пружины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качестве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дополнительного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прижимного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элемента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седла.</a:t>
            </a:r>
            <a:endParaRPr sz="800">
              <a:latin typeface="Trebuchet MS"/>
              <a:cs typeface="Trebuchet MS"/>
            </a:endParaRPr>
          </a:p>
          <a:p>
            <a:pPr marL="15875" marR="26670" indent="5080" algn="just">
              <a:lnSpc>
                <a:spcPts val="900"/>
              </a:lnSpc>
              <a:spcBef>
                <a:spcPts val="145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Материалы: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латунь,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179.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2700900" y="6428708"/>
          <a:ext cx="1007745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8–50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25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+400°С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4" name="object 3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73411" y="6070777"/>
            <a:ext cx="882078" cy="675830"/>
          </a:xfrm>
          <a:prstGeom prst="rect">
            <a:avLst/>
          </a:prstGeom>
        </p:spPr>
      </p:pic>
      <p:sp>
        <p:nvSpPr>
          <p:cNvPr id="35" name="object 35"/>
          <p:cNvSpPr/>
          <p:nvPr/>
        </p:nvSpPr>
        <p:spPr>
          <a:xfrm>
            <a:off x="359994" y="1440713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4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401299" y="1433321"/>
            <a:ext cx="113220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«Гранлок»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5039995" y="1437830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4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5081300" y="1430442"/>
            <a:ext cx="113220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«Гранлок»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47899" y="1036273"/>
            <a:ext cx="114363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Обратные</a:t>
            </a:r>
            <a:r>
              <a:rPr sz="1000" b="1" spc="2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 резьбовые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27850" y="1033352"/>
            <a:ext cx="114363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Обратные</a:t>
            </a:r>
            <a:r>
              <a:rPr sz="1000" b="1" spc="2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 резьбовые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37108" y="2148243"/>
            <a:ext cx="2217420" cy="136652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резьбовой.</a:t>
            </a:r>
            <a:endParaRPr sz="800">
              <a:latin typeface="Trebuchet MS"/>
              <a:cs typeface="Trebuchet MS"/>
            </a:endParaRPr>
          </a:p>
          <a:p>
            <a:pPr marL="17780" marR="5080" indent="2540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 применения:</a:t>
            </a:r>
            <a:r>
              <a:rPr sz="800" b="1" spc="1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системы тепло-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водо-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снабжения,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канализация.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930"/>
              </a:lnSpc>
              <a:spcBef>
                <a:spcPts val="35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3495">
              <a:lnSpc>
                <a:spcPts val="930"/>
              </a:lnSpc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18415" marR="28575" indent="-6350">
              <a:lnSpc>
                <a:spcPct val="101099"/>
              </a:lnSpc>
              <a:spcBef>
                <a:spcPts val="70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Типы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исполнения: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поворотный,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пружинный.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Установка: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вертикальном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горизонтальном трубопроводе.</a:t>
            </a:r>
            <a:endParaRPr sz="800">
              <a:latin typeface="Trebuchet MS"/>
              <a:cs typeface="Trebuchet MS"/>
            </a:endParaRPr>
          </a:p>
          <a:p>
            <a:pPr marL="20320">
              <a:lnSpc>
                <a:spcPct val="100000"/>
              </a:lnSpc>
              <a:spcBef>
                <a:spcPts val="8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металл/металл.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CVS25.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17109" y="2145312"/>
            <a:ext cx="2193925" cy="125222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резьбовой.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водоснабжение.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3495">
              <a:lnSpc>
                <a:spcPts val="930"/>
              </a:lnSpc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латунь.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Типы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исполнения: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пружинный.</a:t>
            </a:r>
            <a:endParaRPr sz="800">
              <a:latin typeface="Trebuchet MS"/>
              <a:cs typeface="Trebuchet MS"/>
            </a:endParaRPr>
          </a:p>
          <a:p>
            <a:pPr marL="18415" marR="5080" indent="1905">
              <a:lnSpc>
                <a:spcPts val="900"/>
              </a:lnSpc>
              <a:spcBef>
                <a:spcPts val="16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Установка: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вертикальном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горизонтальном трубопроводе.</a:t>
            </a:r>
            <a:endParaRPr sz="800">
              <a:latin typeface="Trebuchet MS"/>
              <a:cs typeface="Trebuchet MS"/>
            </a:endParaRPr>
          </a:p>
          <a:p>
            <a:pPr marL="20320">
              <a:lnSpc>
                <a:spcPct val="100000"/>
              </a:lnSpc>
              <a:spcBef>
                <a:spcPts val="65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NBR.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NY.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43" name="object 43"/>
          <p:cNvGraphicFramePr>
            <a:graphicFrameLocks noGrp="1"/>
          </p:cNvGraphicFramePr>
          <p:nvPr/>
        </p:nvGraphicFramePr>
        <p:xfrm>
          <a:off x="359999" y="1677427"/>
          <a:ext cx="1007745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4127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15–50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5334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1,6/2,5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129539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60…+250°С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4" name="object 44"/>
          <p:cNvGraphicFramePr>
            <a:graphicFrameLocks noGrp="1"/>
          </p:cNvGraphicFramePr>
          <p:nvPr/>
        </p:nvGraphicFramePr>
        <p:xfrm>
          <a:off x="5040000" y="1674547"/>
          <a:ext cx="1007745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15–100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10…+110°С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5" name="object 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20121" y="1021684"/>
            <a:ext cx="1008877" cy="1008877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78690" y="1077849"/>
            <a:ext cx="651737" cy="890790"/>
          </a:xfrm>
          <a:prstGeom prst="rect">
            <a:avLst/>
          </a:prstGeom>
        </p:spPr>
      </p:pic>
      <p:sp>
        <p:nvSpPr>
          <p:cNvPr id="47" name="object 47"/>
          <p:cNvSpPr/>
          <p:nvPr/>
        </p:nvSpPr>
        <p:spPr>
          <a:xfrm>
            <a:off x="359994" y="6191999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5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401299" y="6184603"/>
            <a:ext cx="125984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«Гранфлуид»</a:t>
            </a:r>
            <a:r>
              <a:rPr sz="8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47299" y="5787552"/>
            <a:ext cx="113474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Обратные</a:t>
            </a:r>
            <a:r>
              <a:rPr sz="1000" b="1" spc="1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37159" y="6899521"/>
            <a:ext cx="2217420" cy="252793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8415" marR="5080" indent="-4445" algn="just">
              <a:lnSpc>
                <a:spcPct val="101099"/>
              </a:lnSpc>
              <a:spcBef>
                <a:spcPts val="170"/>
              </a:spcBef>
            </a:pP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межфланцевый/фланцевый.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Назначение: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Обратные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клапаны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используются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трубопроводах,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транспортирующих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химически</a:t>
            </a:r>
            <a:endParaRPr sz="800">
              <a:latin typeface="Trebuchet MS"/>
              <a:cs typeface="Trebuchet MS"/>
            </a:endParaRPr>
          </a:p>
          <a:p>
            <a:pPr marL="22225" marR="5080" indent="-1905" algn="just">
              <a:lnSpc>
                <a:spcPts val="900"/>
              </a:lnSpc>
              <a:spcBef>
                <a:spcPts val="2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агрессивные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жидкости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газы.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Клапаны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могут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уста-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навливаться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как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горизонтально,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так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вертикально.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монтаже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затвор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зажимается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между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фланцами.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7780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Простой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монтаж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существующие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трубопроводные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системы.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Бесшумная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работа.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требуют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техниче-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ского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обслуживания</a:t>
            </a:r>
            <a:endParaRPr sz="800">
              <a:latin typeface="Trebuchet MS"/>
              <a:cs typeface="Trebuchet MS"/>
            </a:endParaRPr>
          </a:p>
          <a:p>
            <a:pPr marL="21590" marR="5080" indent="1905" algn="just">
              <a:lnSpc>
                <a:spcPts val="900"/>
              </a:lnSpc>
              <a:spcBef>
                <a:spcPts val="14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CF3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(AISI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304L),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CF8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(AISI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304),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углеро-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дистая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WCB.</a:t>
            </a:r>
            <a:endParaRPr sz="800">
              <a:latin typeface="Trebuchet MS"/>
              <a:cs typeface="Trebuchet MS"/>
            </a:endParaRPr>
          </a:p>
          <a:p>
            <a:pPr marL="21590" marR="12700" indent="1270" algn="just">
              <a:lnSpc>
                <a:spcPct val="98700"/>
              </a:lnSpc>
              <a:spcBef>
                <a:spcPts val="75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футеровки: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PFA,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45" dirty="0">
                <a:solidFill>
                  <a:srgbClr val="231F20"/>
                </a:solidFill>
                <a:latin typeface="Trebuchet MS"/>
                <a:cs typeface="Trebuchet MS"/>
              </a:rPr>
              <a:t>FEP,</a:t>
            </a:r>
            <a:r>
              <a:rPr sz="800" spc="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PO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(полиолефин).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Материалы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мембран: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PTFE/EPDM,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PTFE-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A5/EPDM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(токопроводящий),</a:t>
            </a:r>
            <a:r>
              <a:rPr sz="800" spc="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PTFE/FPM,</a:t>
            </a:r>
            <a:r>
              <a:rPr sz="800" spc="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PFA/EPDM,</a:t>
            </a:r>
            <a:r>
              <a:rPr sz="800" spc="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FEP/EPDM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(токопроводящий),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EPDM.</a:t>
            </a:r>
            <a:endParaRPr sz="800">
              <a:latin typeface="Trebuchet MS"/>
              <a:cs typeface="Trebuchet MS"/>
            </a:endParaRPr>
          </a:p>
          <a:p>
            <a:pPr marL="18415" marR="5080" indent="-6350" algn="just">
              <a:lnSpc>
                <a:spcPts val="900"/>
              </a:lnSpc>
              <a:spcBef>
                <a:spcPts val="165"/>
              </a:spcBef>
            </a:pP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Типы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привода: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Маховик,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пневматические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элек-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трические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приводы.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ОК.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51" name="object 51"/>
          <p:cNvGraphicFramePr>
            <a:graphicFrameLocks noGrp="1"/>
          </p:cNvGraphicFramePr>
          <p:nvPr/>
        </p:nvGraphicFramePr>
        <p:xfrm>
          <a:off x="359999" y="6427120"/>
          <a:ext cx="1079500" cy="2666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0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4127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15–400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5334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1,0–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2" name="object 5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73339" y="5974787"/>
            <a:ext cx="833750" cy="644617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359828" y="330350"/>
            <a:ext cx="597535" cy="179070"/>
            <a:chOff x="359828" y="330350"/>
            <a:chExt cx="597535" cy="179070"/>
          </a:xfrm>
        </p:grpSpPr>
        <p:sp>
          <p:nvSpPr>
            <p:cNvPr id="54" name="object 54"/>
            <p:cNvSpPr/>
            <p:nvPr/>
          </p:nvSpPr>
          <p:spPr>
            <a:xfrm>
              <a:off x="359828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2211" y="330350"/>
              <a:ext cx="178765" cy="178892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89255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35" y="42862"/>
                  </a:moveTo>
                  <a:lnTo>
                    <a:pt x="63792" y="76962"/>
                  </a:lnTo>
                  <a:lnTo>
                    <a:pt x="63830" y="7175"/>
                  </a:lnTo>
                  <a:lnTo>
                    <a:pt x="76454" y="7175"/>
                  </a:lnTo>
                  <a:lnTo>
                    <a:pt x="76454" y="0"/>
                  </a:lnTo>
                  <a:lnTo>
                    <a:pt x="44310" y="0"/>
                  </a:lnTo>
                  <a:lnTo>
                    <a:pt x="44310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75" y="79019"/>
                  </a:lnTo>
                  <a:lnTo>
                    <a:pt x="60172" y="79133"/>
                  </a:lnTo>
                  <a:lnTo>
                    <a:pt x="120535" y="115341"/>
                  </a:lnTo>
                  <a:lnTo>
                    <a:pt x="120535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4666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6F0595A8-1D96-CCB3-A3D8-986AC0E8FA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5072" y="41825"/>
            <a:ext cx="1720577" cy="480364"/>
          </a:xfrm>
          <a:prstGeom prst="rect">
            <a:avLst/>
          </a:prstGeom>
        </p:spPr>
      </p:pic>
      <p:pic>
        <p:nvPicPr>
          <p:cNvPr id="59" name="object 10">
            <a:extLst>
              <a:ext uri="{FF2B5EF4-FFF2-40B4-BE49-F238E27FC236}">
                <a16:creationId xmlns:a16="http://schemas.microsoft.com/office/drawing/2014/main" id="{C57A9769-0D47-1DB6-D39F-E91CF9E0969C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547040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4" name="object 4"/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43006" y="10174794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15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87363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59702" y="1440002"/>
            <a:ext cx="2160270" cy="144145"/>
            <a:chOff x="359702" y="1440002"/>
            <a:chExt cx="2160270" cy="144145"/>
          </a:xfrm>
        </p:grpSpPr>
        <p:sp>
          <p:nvSpPr>
            <p:cNvPr id="10" name="object 10"/>
            <p:cNvSpPr/>
            <p:nvPr/>
          </p:nvSpPr>
          <p:spPr>
            <a:xfrm>
              <a:off x="359702" y="1440002"/>
              <a:ext cx="2160270" cy="144145"/>
            </a:xfrm>
            <a:custGeom>
              <a:avLst/>
              <a:gdLst/>
              <a:ahLst/>
              <a:cxnLst/>
              <a:rect l="l" t="t" r="r" b="b"/>
              <a:pathLst>
                <a:path w="2160270" h="144144">
                  <a:moveTo>
                    <a:pt x="2160003" y="0"/>
                  </a:moveTo>
                  <a:lnTo>
                    <a:pt x="0" y="0"/>
                  </a:lnTo>
                  <a:lnTo>
                    <a:pt x="0" y="144005"/>
                  </a:lnTo>
                  <a:lnTo>
                    <a:pt x="2160003" y="144005"/>
                  </a:lnTo>
                  <a:lnTo>
                    <a:pt x="2160003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7861" y="1477308"/>
              <a:ext cx="45085" cy="71120"/>
            </a:xfrm>
            <a:custGeom>
              <a:avLst/>
              <a:gdLst/>
              <a:ahLst/>
              <a:cxnLst/>
              <a:rect l="l" t="t" r="r" b="b"/>
              <a:pathLst>
                <a:path w="45084" h="71119">
                  <a:moveTo>
                    <a:pt x="0" y="66344"/>
                  </a:moveTo>
                  <a:lnTo>
                    <a:pt x="3759" y="68681"/>
                  </a:lnTo>
                  <a:lnTo>
                    <a:pt x="11277" y="70713"/>
                  </a:lnTo>
                  <a:lnTo>
                    <a:pt x="18592" y="70713"/>
                  </a:lnTo>
                  <a:lnTo>
                    <a:pt x="30056" y="69048"/>
                  </a:lnTo>
                  <a:lnTo>
                    <a:pt x="38138" y="64554"/>
                  </a:lnTo>
                  <a:lnTo>
                    <a:pt x="42924" y="57983"/>
                  </a:lnTo>
                  <a:lnTo>
                    <a:pt x="44500" y="50088"/>
                  </a:lnTo>
                  <a:lnTo>
                    <a:pt x="43426" y="43384"/>
                  </a:lnTo>
                  <a:lnTo>
                    <a:pt x="40170" y="37909"/>
                  </a:lnTo>
                  <a:lnTo>
                    <a:pt x="34685" y="33443"/>
                  </a:lnTo>
                  <a:lnTo>
                    <a:pt x="26924" y="29768"/>
                  </a:lnTo>
                  <a:lnTo>
                    <a:pt x="17780" y="26212"/>
                  </a:lnTo>
                  <a:lnTo>
                    <a:pt x="13817" y="23774"/>
                  </a:lnTo>
                  <a:lnTo>
                    <a:pt x="13817" y="18491"/>
                  </a:lnTo>
                  <a:lnTo>
                    <a:pt x="13817" y="14427"/>
                  </a:lnTo>
                  <a:lnTo>
                    <a:pt x="17170" y="10261"/>
                  </a:lnTo>
                  <a:lnTo>
                    <a:pt x="25095" y="10261"/>
                  </a:lnTo>
                  <a:lnTo>
                    <a:pt x="31496" y="10261"/>
                  </a:lnTo>
                  <a:lnTo>
                    <a:pt x="36271" y="12192"/>
                  </a:lnTo>
                  <a:lnTo>
                    <a:pt x="38811" y="13512"/>
                  </a:lnTo>
                  <a:lnTo>
                    <a:pt x="41757" y="3454"/>
                  </a:lnTo>
                  <a:lnTo>
                    <a:pt x="38201" y="1625"/>
                  </a:lnTo>
                  <a:lnTo>
                    <a:pt x="32816" y="0"/>
                  </a:lnTo>
                  <a:lnTo>
                    <a:pt x="25400" y="0"/>
                  </a:lnTo>
                  <a:lnTo>
                    <a:pt x="15305" y="1493"/>
                  </a:lnTo>
                  <a:lnTo>
                    <a:pt x="7658" y="5626"/>
                  </a:lnTo>
                  <a:lnTo>
                    <a:pt x="2811" y="11872"/>
                  </a:lnTo>
                  <a:lnTo>
                    <a:pt x="1117" y="19710"/>
                  </a:lnTo>
                  <a:lnTo>
                    <a:pt x="2422" y="26408"/>
                  </a:lnTo>
                  <a:lnTo>
                    <a:pt x="6146" y="31838"/>
                  </a:lnTo>
                  <a:lnTo>
                    <a:pt x="12004" y="36183"/>
                  </a:lnTo>
                  <a:lnTo>
                    <a:pt x="19710" y="39624"/>
                  </a:lnTo>
                  <a:lnTo>
                    <a:pt x="28346" y="42773"/>
                  </a:lnTo>
                  <a:lnTo>
                    <a:pt x="31800" y="45821"/>
                  </a:lnTo>
                  <a:lnTo>
                    <a:pt x="31800" y="51003"/>
                  </a:lnTo>
                  <a:lnTo>
                    <a:pt x="31800" y="56591"/>
                  </a:lnTo>
                  <a:lnTo>
                    <a:pt x="27330" y="60350"/>
                  </a:lnTo>
                  <a:lnTo>
                    <a:pt x="19405" y="60350"/>
                  </a:lnTo>
                  <a:lnTo>
                    <a:pt x="13004" y="60350"/>
                  </a:lnTo>
                  <a:lnTo>
                    <a:pt x="6807" y="58318"/>
                  </a:lnTo>
                  <a:lnTo>
                    <a:pt x="2844" y="55981"/>
                  </a:lnTo>
                  <a:lnTo>
                    <a:pt x="0" y="66344"/>
                  </a:lnTo>
                  <a:close/>
                </a:path>
              </a:pathLst>
            </a:custGeom>
            <a:ln w="25400">
              <a:solidFill>
                <a:srgbClr val="034E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67847" y="1479745"/>
              <a:ext cx="47625" cy="68580"/>
            </a:xfrm>
            <a:custGeom>
              <a:avLst/>
              <a:gdLst/>
              <a:ahLst/>
              <a:cxnLst/>
              <a:rect l="l" t="t" r="r" b="b"/>
              <a:pathLst>
                <a:path w="47625" h="68580">
                  <a:moveTo>
                    <a:pt x="24180" y="0"/>
                  </a:moveTo>
                  <a:lnTo>
                    <a:pt x="13887" y="2465"/>
                  </a:lnTo>
                  <a:lnTo>
                    <a:pt x="6299" y="9436"/>
                  </a:lnTo>
                  <a:lnTo>
                    <a:pt x="1606" y="20273"/>
                  </a:lnTo>
                  <a:lnTo>
                    <a:pt x="0" y="34340"/>
                  </a:lnTo>
                  <a:lnTo>
                    <a:pt x="1565" y="48129"/>
                  </a:lnTo>
                  <a:lnTo>
                    <a:pt x="6045" y="58851"/>
                  </a:lnTo>
                  <a:lnTo>
                    <a:pt x="13344" y="65801"/>
                  </a:lnTo>
                  <a:lnTo>
                    <a:pt x="23367" y="68275"/>
                  </a:lnTo>
                  <a:lnTo>
                    <a:pt x="33832" y="65862"/>
                  </a:lnTo>
                  <a:lnTo>
                    <a:pt x="41401" y="58953"/>
                  </a:lnTo>
                  <a:lnTo>
                    <a:pt x="45999" y="48044"/>
                  </a:lnTo>
                  <a:lnTo>
                    <a:pt x="47548" y="33629"/>
                  </a:lnTo>
                  <a:lnTo>
                    <a:pt x="46140" y="20188"/>
                  </a:lnTo>
                  <a:lnTo>
                    <a:pt x="41846" y="9537"/>
                  </a:lnTo>
                  <a:lnTo>
                    <a:pt x="34561" y="2525"/>
                  </a:lnTo>
                  <a:lnTo>
                    <a:pt x="24180" y="0"/>
                  </a:lnTo>
                  <a:close/>
                </a:path>
                <a:path w="47625" h="68580">
                  <a:moveTo>
                    <a:pt x="23875" y="9550"/>
                  </a:moveTo>
                  <a:lnTo>
                    <a:pt x="28778" y="11202"/>
                  </a:lnTo>
                  <a:lnTo>
                    <a:pt x="32232" y="15989"/>
                  </a:lnTo>
                  <a:lnTo>
                    <a:pt x="34277" y="23652"/>
                  </a:lnTo>
                  <a:lnTo>
                    <a:pt x="34950" y="33934"/>
                  </a:lnTo>
                  <a:lnTo>
                    <a:pt x="34247" y="44494"/>
                  </a:lnTo>
                  <a:lnTo>
                    <a:pt x="32143" y="52273"/>
                  </a:lnTo>
                  <a:lnTo>
                    <a:pt x="28649" y="57080"/>
                  </a:lnTo>
                  <a:lnTo>
                    <a:pt x="23774" y="58724"/>
                  </a:lnTo>
                  <a:lnTo>
                    <a:pt x="19156" y="57170"/>
                  </a:lnTo>
                  <a:lnTo>
                    <a:pt x="15633" y="52539"/>
                  </a:lnTo>
                  <a:lnTo>
                    <a:pt x="13387" y="44880"/>
                  </a:lnTo>
                  <a:lnTo>
                    <a:pt x="12598" y="34239"/>
                  </a:lnTo>
                  <a:lnTo>
                    <a:pt x="13431" y="23437"/>
                  </a:lnTo>
                  <a:lnTo>
                    <a:pt x="15760" y="15722"/>
                  </a:lnTo>
                  <a:lnTo>
                    <a:pt x="19327" y="11093"/>
                  </a:lnTo>
                  <a:lnTo>
                    <a:pt x="23875" y="9550"/>
                  </a:lnTo>
                  <a:close/>
                </a:path>
              </a:pathLst>
            </a:custGeom>
            <a:ln w="25400">
              <a:solidFill>
                <a:srgbClr val="034E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18749" y="1480864"/>
              <a:ext cx="50800" cy="66040"/>
            </a:xfrm>
            <a:custGeom>
              <a:avLst/>
              <a:gdLst/>
              <a:ahLst/>
              <a:cxnLst/>
              <a:rect l="l" t="t" r="r" b="b"/>
              <a:pathLst>
                <a:path w="50800" h="66040">
                  <a:moveTo>
                    <a:pt x="41757" y="66040"/>
                  </a:moveTo>
                  <a:lnTo>
                    <a:pt x="41757" y="49276"/>
                  </a:lnTo>
                  <a:lnTo>
                    <a:pt x="50291" y="49276"/>
                  </a:lnTo>
                  <a:lnTo>
                    <a:pt x="50291" y="39827"/>
                  </a:lnTo>
                  <a:lnTo>
                    <a:pt x="41757" y="39827"/>
                  </a:lnTo>
                  <a:lnTo>
                    <a:pt x="41757" y="0"/>
                  </a:lnTo>
                  <a:lnTo>
                    <a:pt x="27025" y="0"/>
                  </a:lnTo>
                  <a:lnTo>
                    <a:pt x="0" y="41148"/>
                  </a:lnTo>
                  <a:lnTo>
                    <a:pt x="0" y="49276"/>
                  </a:lnTo>
                  <a:lnTo>
                    <a:pt x="29971" y="49276"/>
                  </a:lnTo>
                  <a:lnTo>
                    <a:pt x="29971" y="66040"/>
                  </a:lnTo>
                  <a:lnTo>
                    <a:pt x="41757" y="66040"/>
                  </a:lnTo>
                  <a:close/>
                </a:path>
                <a:path w="50800" h="66040">
                  <a:moveTo>
                    <a:pt x="11988" y="39827"/>
                  </a:moveTo>
                  <a:lnTo>
                    <a:pt x="11988" y="39624"/>
                  </a:lnTo>
                  <a:lnTo>
                    <a:pt x="24180" y="21539"/>
                  </a:lnTo>
                  <a:lnTo>
                    <a:pt x="26212" y="17881"/>
                  </a:lnTo>
                  <a:lnTo>
                    <a:pt x="27939" y="14528"/>
                  </a:lnTo>
                  <a:lnTo>
                    <a:pt x="29971" y="10363"/>
                  </a:lnTo>
                  <a:lnTo>
                    <a:pt x="30378" y="10363"/>
                  </a:lnTo>
                  <a:lnTo>
                    <a:pt x="30175" y="14325"/>
                  </a:lnTo>
                  <a:lnTo>
                    <a:pt x="29971" y="18084"/>
                  </a:lnTo>
                  <a:lnTo>
                    <a:pt x="29971" y="21844"/>
                  </a:lnTo>
                  <a:lnTo>
                    <a:pt x="29971" y="39827"/>
                  </a:lnTo>
                  <a:lnTo>
                    <a:pt x="11988" y="39827"/>
                  </a:lnTo>
                  <a:close/>
                </a:path>
              </a:pathLst>
            </a:custGeom>
            <a:ln w="25400">
              <a:solidFill>
                <a:srgbClr val="034E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96644" y="1476494"/>
              <a:ext cx="21590" cy="82550"/>
            </a:xfrm>
            <a:custGeom>
              <a:avLst/>
              <a:gdLst/>
              <a:ahLst/>
              <a:cxnLst/>
              <a:rect l="l" t="t" r="r" b="b"/>
              <a:pathLst>
                <a:path w="21590" h="82550">
                  <a:moveTo>
                    <a:pt x="12395" y="0"/>
                  </a:moveTo>
                  <a:lnTo>
                    <a:pt x="7986" y="7132"/>
                  </a:lnTo>
                  <a:lnTo>
                    <a:pt x="4025" y="16294"/>
                  </a:lnTo>
                  <a:lnTo>
                    <a:pt x="1150" y="27646"/>
                  </a:lnTo>
                  <a:lnTo>
                    <a:pt x="0" y="41351"/>
                  </a:lnTo>
                  <a:lnTo>
                    <a:pt x="1108" y="54894"/>
                  </a:lnTo>
                  <a:lnTo>
                    <a:pt x="3987" y="66179"/>
                  </a:lnTo>
                  <a:lnTo>
                    <a:pt x="7972" y="75312"/>
                  </a:lnTo>
                  <a:lnTo>
                    <a:pt x="12395" y="82397"/>
                  </a:lnTo>
                  <a:lnTo>
                    <a:pt x="21437" y="82397"/>
                  </a:lnTo>
                  <a:lnTo>
                    <a:pt x="16959" y="74398"/>
                  </a:lnTo>
                  <a:lnTo>
                    <a:pt x="13347" y="64960"/>
                  </a:lnTo>
                  <a:lnTo>
                    <a:pt x="10936" y="53979"/>
                  </a:lnTo>
                  <a:lnTo>
                    <a:pt x="10058" y="41351"/>
                  </a:lnTo>
                  <a:lnTo>
                    <a:pt x="10921" y="28532"/>
                  </a:lnTo>
                  <a:lnTo>
                    <a:pt x="13309" y="17437"/>
                  </a:lnTo>
                  <a:lnTo>
                    <a:pt x="16916" y="7961"/>
                  </a:lnTo>
                  <a:lnTo>
                    <a:pt x="21437" y="0"/>
                  </a:lnTo>
                  <a:lnTo>
                    <a:pt x="12395" y="0"/>
                  </a:lnTo>
                  <a:close/>
                </a:path>
              </a:pathLst>
            </a:custGeom>
            <a:ln w="25399">
              <a:solidFill>
                <a:srgbClr val="034E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21027" y="1478424"/>
              <a:ext cx="60325" cy="68580"/>
            </a:xfrm>
            <a:custGeom>
              <a:avLst/>
              <a:gdLst/>
              <a:ahLst/>
              <a:cxnLst/>
              <a:rect l="l" t="t" r="r" b="b"/>
              <a:pathLst>
                <a:path w="60325" h="68580">
                  <a:moveTo>
                    <a:pt x="40436" y="49072"/>
                  </a:moveTo>
                  <a:lnTo>
                    <a:pt x="46634" y="68478"/>
                  </a:lnTo>
                  <a:lnTo>
                    <a:pt x="60147" y="68478"/>
                  </a:lnTo>
                  <a:lnTo>
                    <a:pt x="37896" y="0"/>
                  </a:lnTo>
                  <a:lnTo>
                    <a:pt x="21945" y="0"/>
                  </a:lnTo>
                  <a:lnTo>
                    <a:pt x="0" y="68478"/>
                  </a:lnTo>
                  <a:lnTo>
                    <a:pt x="12903" y="68478"/>
                  </a:lnTo>
                  <a:lnTo>
                    <a:pt x="18795" y="49072"/>
                  </a:lnTo>
                  <a:lnTo>
                    <a:pt x="40436" y="49072"/>
                  </a:lnTo>
                  <a:close/>
                </a:path>
                <a:path w="60325" h="68580">
                  <a:moveTo>
                    <a:pt x="20827" y="39624"/>
                  </a:moveTo>
                  <a:lnTo>
                    <a:pt x="26111" y="22758"/>
                  </a:lnTo>
                  <a:lnTo>
                    <a:pt x="27228" y="18694"/>
                  </a:lnTo>
                  <a:lnTo>
                    <a:pt x="28346" y="13919"/>
                  </a:lnTo>
                  <a:lnTo>
                    <a:pt x="29362" y="9956"/>
                  </a:lnTo>
                  <a:lnTo>
                    <a:pt x="29565" y="9956"/>
                  </a:lnTo>
                  <a:lnTo>
                    <a:pt x="30581" y="13919"/>
                  </a:lnTo>
                  <a:lnTo>
                    <a:pt x="31699" y="18592"/>
                  </a:lnTo>
                  <a:lnTo>
                    <a:pt x="33019" y="22758"/>
                  </a:lnTo>
                  <a:lnTo>
                    <a:pt x="38404" y="39624"/>
                  </a:lnTo>
                  <a:lnTo>
                    <a:pt x="20827" y="39624"/>
                  </a:lnTo>
                  <a:close/>
                </a:path>
              </a:pathLst>
            </a:custGeom>
            <a:ln w="25400">
              <a:solidFill>
                <a:srgbClr val="034E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84524" y="1478424"/>
              <a:ext cx="63500" cy="85725"/>
            </a:xfrm>
            <a:custGeom>
              <a:avLst/>
              <a:gdLst/>
              <a:ahLst/>
              <a:cxnLst/>
              <a:rect l="l" t="t" r="r" b="b"/>
              <a:pathLst>
                <a:path w="63500" h="85725">
                  <a:moveTo>
                    <a:pt x="15036" y="0"/>
                  </a:moveTo>
                  <a:lnTo>
                    <a:pt x="15036" y="17881"/>
                  </a:lnTo>
                  <a:lnTo>
                    <a:pt x="14876" y="24995"/>
                  </a:lnTo>
                  <a:lnTo>
                    <a:pt x="0" y="58826"/>
                  </a:lnTo>
                  <a:lnTo>
                    <a:pt x="609" y="85445"/>
                  </a:lnTo>
                  <a:lnTo>
                    <a:pt x="10159" y="85445"/>
                  </a:lnTo>
                  <a:lnTo>
                    <a:pt x="10871" y="68478"/>
                  </a:lnTo>
                  <a:lnTo>
                    <a:pt x="52425" y="68478"/>
                  </a:lnTo>
                  <a:lnTo>
                    <a:pt x="53136" y="85445"/>
                  </a:lnTo>
                  <a:lnTo>
                    <a:pt x="62687" y="85445"/>
                  </a:lnTo>
                  <a:lnTo>
                    <a:pt x="63398" y="58826"/>
                  </a:lnTo>
                  <a:lnTo>
                    <a:pt x="56895" y="58521"/>
                  </a:lnTo>
                  <a:lnTo>
                    <a:pt x="56895" y="0"/>
                  </a:lnTo>
                  <a:lnTo>
                    <a:pt x="15036" y="0"/>
                  </a:lnTo>
                  <a:close/>
                </a:path>
                <a:path w="63500" h="85725">
                  <a:moveTo>
                    <a:pt x="26619" y="10261"/>
                  </a:moveTo>
                  <a:lnTo>
                    <a:pt x="44399" y="10261"/>
                  </a:lnTo>
                  <a:lnTo>
                    <a:pt x="44399" y="58216"/>
                  </a:lnTo>
                  <a:lnTo>
                    <a:pt x="18287" y="58216"/>
                  </a:lnTo>
                  <a:lnTo>
                    <a:pt x="20116" y="54864"/>
                  </a:lnTo>
                  <a:lnTo>
                    <a:pt x="22047" y="50495"/>
                  </a:lnTo>
                  <a:lnTo>
                    <a:pt x="23367" y="46024"/>
                  </a:lnTo>
                  <a:lnTo>
                    <a:pt x="25603" y="38811"/>
                  </a:lnTo>
                  <a:lnTo>
                    <a:pt x="26619" y="30378"/>
                  </a:lnTo>
                  <a:lnTo>
                    <a:pt x="26619" y="21031"/>
                  </a:lnTo>
                  <a:lnTo>
                    <a:pt x="26619" y="10261"/>
                  </a:lnTo>
                  <a:close/>
                </a:path>
              </a:pathLst>
            </a:custGeom>
            <a:ln w="25400">
              <a:solidFill>
                <a:srgbClr val="034E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49547" y="1478424"/>
              <a:ext cx="56515" cy="69850"/>
            </a:xfrm>
            <a:custGeom>
              <a:avLst/>
              <a:gdLst/>
              <a:ahLst/>
              <a:cxnLst/>
              <a:rect l="l" t="t" r="r" b="b"/>
              <a:pathLst>
                <a:path w="56515" h="69850">
                  <a:moveTo>
                    <a:pt x="13106" y="0"/>
                  </a:moveTo>
                  <a:lnTo>
                    <a:pt x="13106" y="29463"/>
                  </a:lnTo>
                  <a:lnTo>
                    <a:pt x="12904" y="37345"/>
                  </a:lnTo>
                  <a:lnTo>
                    <a:pt x="0" y="59334"/>
                  </a:lnTo>
                  <a:lnTo>
                    <a:pt x="1625" y="69392"/>
                  </a:lnTo>
                  <a:lnTo>
                    <a:pt x="6400" y="69392"/>
                  </a:lnTo>
                  <a:lnTo>
                    <a:pt x="10769" y="67868"/>
                  </a:lnTo>
                  <a:lnTo>
                    <a:pt x="25298" y="28549"/>
                  </a:lnTo>
                  <a:lnTo>
                    <a:pt x="25298" y="10261"/>
                  </a:lnTo>
                  <a:lnTo>
                    <a:pt x="43992" y="10261"/>
                  </a:lnTo>
                  <a:lnTo>
                    <a:pt x="43992" y="68478"/>
                  </a:lnTo>
                  <a:lnTo>
                    <a:pt x="56489" y="68478"/>
                  </a:lnTo>
                  <a:lnTo>
                    <a:pt x="56489" y="0"/>
                  </a:lnTo>
                  <a:lnTo>
                    <a:pt x="13106" y="0"/>
                  </a:lnTo>
                  <a:close/>
                </a:path>
              </a:pathLst>
            </a:custGeom>
            <a:ln w="25400">
              <a:solidFill>
                <a:srgbClr val="034E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812944" y="1531358"/>
              <a:ext cx="20320" cy="27940"/>
            </a:xfrm>
            <a:custGeom>
              <a:avLst/>
              <a:gdLst/>
              <a:ahLst/>
              <a:cxnLst/>
              <a:rect l="l" t="t" r="r" b="b"/>
              <a:pathLst>
                <a:path w="20319" h="27940">
                  <a:moveTo>
                    <a:pt x="8534" y="27025"/>
                  </a:moveTo>
                  <a:lnTo>
                    <a:pt x="11569" y="21402"/>
                  </a:lnTo>
                  <a:lnTo>
                    <a:pt x="14604" y="14655"/>
                  </a:lnTo>
                  <a:lnTo>
                    <a:pt x="17449" y="7337"/>
                  </a:lnTo>
                  <a:lnTo>
                    <a:pt x="19913" y="0"/>
                  </a:lnTo>
                  <a:lnTo>
                    <a:pt x="6807" y="1016"/>
                  </a:lnTo>
                  <a:lnTo>
                    <a:pt x="5572" y="7678"/>
                  </a:lnTo>
                  <a:lnTo>
                    <a:pt x="3936" y="14693"/>
                  </a:lnTo>
                  <a:lnTo>
                    <a:pt x="2035" y="21575"/>
                  </a:lnTo>
                  <a:lnTo>
                    <a:pt x="0" y="27838"/>
                  </a:lnTo>
                  <a:lnTo>
                    <a:pt x="8534" y="27025"/>
                  </a:lnTo>
                  <a:close/>
                </a:path>
              </a:pathLst>
            </a:custGeom>
            <a:ln w="25400">
              <a:solidFill>
                <a:srgbClr val="034E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62390" y="1477918"/>
              <a:ext cx="46355" cy="69215"/>
            </a:xfrm>
            <a:custGeom>
              <a:avLst/>
              <a:gdLst/>
              <a:ahLst/>
              <a:cxnLst/>
              <a:rect l="l" t="t" r="r" b="b"/>
              <a:pathLst>
                <a:path w="46355" h="69215">
                  <a:moveTo>
                    <a:pt x="0" y="68986"/>
                  </a:moveTo>
                  <a:lnTo>
                    <a:pt x="12395" y="68986"/>
                  </a:lnTo>
                  <a:lnTo>
                    <a:pt x="12395" y="43078"/>
                  </a:lnTo>
                  <a:lnTo>
                    <a:pt x="14122" y="43484"/>
                  </a:lnTo>
                  <a:lnTo>
                    <a:pt x="16154" y="43586"/>
                  </a:lnTo>
                  <a:lnTo>
                    <a:pt x="18491" y="43586"/>
                  </a:lnTo>
                  <a:lnTo>
                    <a:pt x="27330" y="43586"/>
                  </a:lnTo>
                  <a:lnTo>
                    <a:pt x="35052" y="41148"/>
                  </a:lnTo>
                  <a:lnTo>
                    <a:pt x="40132" y="36169"/>
                  </a:lnTo>
                  <a:lnTo>
                    <a:pt x="43891" y="32512"/>
                  </a:lnTo>
                  <a:lnTo>
                    <a:pt x="45923" y="27228"/>
                  </a:lnTo>
                  <a:lnTo>
                    <a:pt x="45923" y="20726"/>
                  </a:lnTo>
                  <a:lnTo>
                    <a:pt x="45923" y="14325"/>
                  </a:lnTo>
                  <a:lnTo>
                    <a:pt x="43281" y="8940"/>
                  </a:lnTo>
                  <a:lnTo>
                    <a:pt x="39217" y="5588"/>
                  </a:lnTo>
                  <a:lnTo>
                    <a:pt x="34848" y="1930"/>
                  </a:lnTo>
                  <a:lnTo>
                    <a:pt x="28244" y="0"/>
                  </a:lnTo>
                  <a:lnTo>
                    <a:pt x="19100" y="0"/>
                  </a:lnTo>
                  <a:lnTo>
                    <a:pt x="10769" y="0"/>
                  </a:lnTo>
                  <a:lnTo>
                    <a:pt x="4572" y="609"/>
                  </a:lnTo>
                  <a:lnTo>
                    <a:pt x="0" y="1422"/>
                  </a:lnTo>
                  <a:lnTo>
                    <a:pt x="0" y="68986"/>
                  </a:lnTo>
                  <a:close/>
                </a:path>
                <a:path w="46355" h="69215">
                  <a:moveTo>
                    <a:pt x="12395" y="10261"/>
                  </a:moveTo>
                  <a:lnTo>
                    <a:pt x="13716" y="9956"/>
                  </a:lnTo>
                  <a:lnTo>
                    <a:pt x="16154" y="9652"/>
                  </a:lnTo>
                  <a:lnTo>
                    <a:pt x="19608" y="9652"/>
                  </a:lnTo>
                  <a:lnTo>
                    <a:pt x="28244" y="9652"/>
                  </a:lnTo>
                  <a:lnTo>
                    <a:pt x="33528" y="13614"/>
                  </a:lnTo>
                  <a:lnTo>
                    <a:pt x="33528" y="21234"/>
                  </a:lnTo>
                  <a:lnTo>
                    <a:pt x="33528" y="29159"/>
                  </a:lnTo>
                  <a:lnTo>
                    <a:pt x="27838" y="33832"/>
                  </a:lnTo>
                  <a:lnTo>
                    <a:pt x="18491" y="33832"/>
                  </a:lnTo>
                  <a:lnTo>
                    <a:pt x="15951" y="33832"/>
                  </a:lnTo>
                  <a:lnTo>
                    <a:pt x="14020" y="33731"/>
                  </a:lnTo>
                  <a:lnTo>
                    <a:pt x="12395" y="33223"/>
                  </a:lnTo>
                  <a:lnTo>
                    <a:pt x="12395" y="10261"/>
                  </a:lnTo>
                  <a:close/>
                </a:path>
              </a:pathLst>
            </a:custGeom>
            <a:ln w="25400">
              <a:solidFill>
                <a:srgbClr val="034E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910854" y="1496306"/>
              <a:ext cx="50800" cy="52069"/>
            </a:xfrm>
            <a:custGeom>
              <a:avLst/>
              <a:gdLst/>
              <a:ahLst/>
              <a:cxnLst/>
              <a:rect l="l" t="t" r="r" b="b"/>
              <a:pathLst>
                <a:path w="50800" h="52069">
                  <a:moveTo>
                    <a:pt x="25603" y="0"/>
                  </a:moveTo>
                  <a:lnTo>
                    <a:pt x="15301" y="1809"/>
                  </a:lnTo>
                  <a:lnTo>
                    <a:pt x="7200" y="7010"/>
                  </a:lnTo>
                  <a:lnTo>
                    <a:pt x="1900" y="15259"/>
                  </a:lnTo>
                  <a:lnTo>
                    <a:pt x="0" y="26212"/>
                  </a:lnTo>
                  <a:lnTo>
                    <a:pt x="1916" y="36926"/>
                  </a:lnTo>
                  <a:lnTo>
                    <a:pt x="7175" y="44945"/>
                  </a:lnTo>
                  <a:lnTo>
                    <a:pt x="15044" y="49972"/>
                  </a:lnTo>
                  <a:lnTo>
                    <a:pt x="24790" y="51714"/>
                  </a:lnTo>
                  <a:lnTo>
                    <a:pt x="34074" y="50160"/>
                  </a:lnTo>
                  <a:lnTo>
                    <a:pt x="42214" y="45377"/>
                  </a:lnTo>
                  <a:lnTo>
                    <a:pt x="47993" y="37184"/>
                  </a:lnTo>
                  <a:lnTo>
                    <a:pt x="50190" y="25400"/>
                  </a:lnTo>
                  <a:lnTo>
                    <a:pt x="48420" y="15087"/>
                  </a:lnTo>
                  <a:lnTo>
                    <a:pt x="43421" y="7061"/>
                  </a:lnTo>
                  <a:lnTo>
                    <a:pt x="35660" y="1854"/>
                  </a:lnTo>
                  <a:lnTo>
                    <a:pt x="25603" y="0"/>
                  </a:lnTo>
                  <a:close/>
                </a:path>
                <a:path w="50800" h="52069">
                  <a:moveTo>
                    <a:pt x="25298" y="9042"/>
                  </a:moveTo>
                  <a:lnTo>
                    <a:pt x="33832" y="9042"/>
                  </a:lnTo>
                  <a:lnTo>
                    <a:pt x="37287" y="17983"/>
                  </a:lnTo>
                  <a:lnTo>
                    <a:pt x="37287" y="25704"/>
                  </a:lnTo>
                  <a:lnTo>
                    <a:pt x="37287" y="35763"/>
                  </a:lnTo>
                  <a:lnTo>
                    <a:pt x="32308" y="42672"/>
                  </a:lnTo>
                  <a:lnTo>
                    <a:pt x="25196" y="42672"/>
                  </a:lnTo>
                  <a:lnTo>
                    <a:pt x="17678" y="42672"/>
                  </a:lnTo>
                  <a:lnTo>
                    <a:pt x="12903" y="35458"/>
                  </a:lnTo>
                  <a:lnTo>
                    <a:pt x="12903" y="25908"/>
                  </a:lnTo>
                  <a:lnTo>
                    <a:pt x="12903" y="17678"/>
                  </a:lnTo>
                  <a:lnTo>
                    <a:pt x="16459" y="9042"/>
                  </a:lnTo>
                  <a:lnTo>
                    <a:pt x="25298" y="9042"/>
                  </a:lnTo>
                  <a:close/>
                </a:path>
              </a:pathLst>
            </a:custGeom>
            <a:ln w="25400">
              <a:solidFill>
                <a:srgbClr val="034E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66124" y="1496306"/>
              <a:ext cx="40005" cy="52069"/>
            </a:xfrm>
            <a:custGeom>
              <a:avLst/>
              <a:gdLst/>
              <a:ahLst/>
              <a:cxnLst/>
              <a:rect l="l" t="t" r="r" b="b"/>
              <a:pathLst>
                <a:path w="40005" h="52069">
                  <a:moveTo>
                    <a:pt x="37795" y="39827"/>
                  </a:moveTo>
                  <a:lnTo>
                    <a:pt x="35356" y="40843"/>
                  </a:lnTo>
                  <a:lnTo>
                    <a:pt x="32207" y="41757"/>
                  </a:lnTo>
                  <a:lnTo>
                    <a:pt x="27939" y="41757"/>
                  </a:lnTo>
                  <a:lnTo>
                    <a:pt x="19405" y="41757"/>
                  </a:lnTo>
                  <a:lnTo>
                    <a:pt x="12801" y="35966"/>
                  </a:lnTo>
                  <a:lnTo>
                    <a:pt x="12801" y="25806"/>
                  </a:lnTo>
                  <a:lnTo>
                    <a:pt x="12699" y="16763"/>
                  </a:lnTo>
                  <a:lnTo>
                    <a:pt x="18389" y="9753"/>
                  </a:lnTo>
                  <a:lnTo>
                    <a:pt x="27939" y="9753"/>
                  </a:lnTo>
                  <a:lnTo>
                    <a:pt x="32410" y="9753"/>
                  </a:lnTo>
                  <a:lnTo>
                    <a:pt x="35356" y="10667"/>
                  </a:lnTo>
                  <a:lnTo>
                    <a:pt x="37388" y="11683"/>
                  </a:lnTo>
                  <a:lnTo>
                    <a:pt x="39623" y="2235"/>
                  </a:lnTo>
                  <a:lnTo>
                    <a:pt x="36779" y="1015"/>
                  </a:lnTo>
                  <a:lnTo>
                    <a:pt x="32105" y="0"/>
                  </a:lnTo>
                  <a:lnTo>
                    <a:pt x="27533" y="0"/>
                  </a:lnTo>
                  <a:lnTo>
                    <a:pt x="15901" y="2025"/>
                  </a:lnTo>
                  <a:lnTo>
                    <a:pt x="7251" y="7594"/>
                  </a:lnTo>
                  <a:lnTo>
                    <a:pt x="1858" y="15944"/>
                  </a:lnTo>
                  <a:lnTo>
                    <a:pt x="0" y="26314"/>
                  </a:lnTo>
                  <a:lnTo>
                    <a:pt x="1812" y="36739"/>
                  </a:lnTo>
                  <a:lnTo>
                    <a:pt x="6959" y="44716"/>
                  </a:lnTo>
                  <a:lnTo>
                    <a:pt x="15001" y="49817"/>
                  </a:lnTo>
                  <a:lnTo>
                    <a:pt x="25501" y="51612"/>
                  </a:lnTo>
                  <a:lnTo>
                    <a:pt x="31699" y="51612"/>
                  </a:lnTo>
                  <a:lnTo>
                    <a:pt x="36880" y="50291"/>
                  </a:lnTo>
                  <a:lnTo>
                    <a:pt x="39522" y="49072"/>
                  </a:lnTo>
                  <a:lnTo>
                    <a:pt x="37795" y="39827"/>
                  </a:lnTo>
                  <a:close/>
                </a:path>
              </a:pathLst>
            </a:custGeom>
            <a:ln w="25400">
              <a:solidFill>
                <a:srgbClr val="034E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08999" y="1496306"/>
              <a:ext cx="40005" cy="52069"/>
            </a:xfrm>
            <a:custGeom>
              <a:avLst/>
              <a:gdLst/>
              <a:ahLst/>
              <a:cxnLst/>
              <a:rect l="l" t="t" r="r" b="b"/>
              <a:pathLst>
                <a:path w="40005" h="52069">
                  <a:moveTo>
                    <a:pt x="37795" y="39827"/>
                  </a:moveTo>
                  <a:lnTo>
                    <a:pt x="35356" y="40843"/>
                  </a:lnTo>
                  <a:lnTo>
                    <a:pt x="32207" y="41757"/>
                  </a:lnTo>
                  <a:lnTo>
                    <a:pt x="27939" y="41757"/>
                  </a:lnTo>
                  <a:lnTo>
                    <a:pt x="19405" y="41757"/>
                  </a:lnTo>
                  <a:lnTo>
                    <a:pt x="12801" y="35966"/>
                  </a:lnTo>
                  <a:lnTo>
                    <a:pt x="12801" y="25806"/>
                  </a:lnTo>
                  <a:lnTo>
                    <a:pt x="12699" y="16763"/>
                  </a:lnTo>
                  <a:lnTo>
                    <a:pt x="18389" y="9753"/>
                  </a:lnTo>
                  <a:lnTo>
                    <a:pt x="27939" y="9753"/>
                  </a:lnTo>
                  <a:lnTo>
                    <a:pt x="32410" y="9753"/>
                  </a:lnTo>
                  <a:lnTo>
                    <a:pt x="35356" y="10667"/>
                  </a:lnTo>
                  <a:lnTo>
                    <a:pt x="37388" y="11683"/>
                  </a:lnTo>
                  <a:lnTo>
                    <a:pt x="39623" y="2235"/>
                  </a:lnTo>
                  <a:lnTo>
                    <a:pt x="36779" y="1015"/>
                  </a:lnTo>
                  <a:lnTo>
                    <a:pt x="32105" y="0"/>
                  </a:lnTo>
                  <a:lnTo>
                    <a:pt x="27533" y="0"/>
                  </a:lnTo>
                  <a:lnTo>
                    <a:pt x="15901" y="2025"/>
                  </a:lnTo>
                  <a:lnTo>
                    <a:pt x="7251" y="7594"/>
                  </a:lnTo>
                  <a:lnTo>
                    <a:pt x="1858" y="15944"/>
                  </a:lnTo>
                  <a:lnTo>
                    <a:pt x="0" y="26314"/>
                  </a:lnTo>
                  <a:lnTo>
                    <a:pt x="1812" y="36739"/>
                  </a:lnTo>
                  <a:lnTo>
                    <a:pt x="6959" y="44716"/>
                  </a:lnTo>
                  <a:lnTo>
                    <a:pt x="15001" y="49817"/>
                  </a:lnTo>
                  <a:lnTo>
                    <a:pt x="25501" y="51612"/>
                  </a:lnTo>
                  <a:lnTo>
                    <a:pt x="31699" y="51612"/>
                  </a:lnTo>
                  <a:lnTo>
                    <a:pt x="36880" y="50291"/>
                  </a:lnTo>
                  <a:lnTo>
                    <a:pt x="39522" y="49072"/>
                  </a:lnTo>
                  <a:lnTo>
                    <a:pt x="37795" y="39827"/>
                  </a:lnTo>
                  <a:close/>
                </a:path>
              </a:pathLst>
            </a:custGeom>
            <a:ln w="25400">
              <a:solidFill>
                <a:srgbClr val="034E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55632" y="1497425"/>
              <a:ext cx="45720" cy="49530"/>
            </a:xfrm>
            <a:custGeom>
              <a:avLst/>
              <a:gdLst/>
              <a:ahLst/>
              <a:cxnLst/>
              <a:rect l="l" t="t" r="r" b="b"/>
              <a:pathLst>
                <a:path w="45719" h="49530">
                  <a:moveTo>
                    <a:pt x="0" y="0"/>
                  </a:moveTo>
                  <a:lnTo>
                    <a:pt x="0" y="49479"/>
                  </a:lnTo>
                  <a:lnTo>
                    <a:pt x="14935" y="49479"/>
                  </a:lnTo>
                  <a:lnTo>
                    <a:pt x="34036" y="10871"/>
                  </a:lnTo>
                  <a:lnTo>
                    <a:pt x="34442" y="10871"/>
                  </a:lnTo>
                  <a:lnTo>
                    <a:pt x="33934" y="20218"/>
                  </a:lnTo>
                  <a:lnTo>
                    <a:pt x="33629" y="23876"/>
                  </a:lnTo>
                  <a:lnTo>
                    <a:pt x="33629" y="31800"/>
                  </a:lnTo>
                  <a:lnTo>
                    <a:pt x="33629" y="49479"/>
                  </a:lnTo>
                  <a:lnTo>
                    <a:pt x="45516" y="49479"/>
                  </a:lnTo>
                  <a:lnTo>
                    <a:pt x="45516" y="0"/>
                  </a:lnTo>
                  <a:lnTo>
                    <a:pt x="30378" y="0"/>
                  </a:lnTo>
                  <a:lnTo>
                    <a:pt x="18288" y="23164"/>
                  </a:lnTo>
                  <a:lnTo>
                    <a:pt x="15646" y="28346"/>
                  </a:lnTo>
                  <a:lnTo>
                    <a:pt x="14224" y="32004"/>
                  </a:lnTo>
                  <a:lnTo>
                    <a:pt x="11582" y="37795"/>
                  </a:lnTo>
                  <a:lnTo>
                    <a:pt x="11176" y="37795"/>
                  </a:lnTo>
                  <a:lnTo>
                    <a:pt x="11582" y="30886"/>
                  </a:lnTo>
                  <a:lnTo>
                    <a:pt x="11887" y="25603"/>
                  </a:lnTo>
                  <a:lnTo>
                    <a:pt x="11887" y="17780"/>
                  </a:lnTo>
                  <a:lnTo>
                    <a:pt x="11887" y="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034E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07041" y="1496712"/>
              <a:ext cx="46355" cy="50800"/>
            </a:xfrm>
            <a:custGeom>
              <a:avLst/>
              <a:gdLst/>
              <a:ahLst/>
              <a:cxnLst/>
              <a:rect l="l" t="t" r="r" b="b"/>
              <a:pathLst>
                <a:path w="46355" h="50800">
                  <a:moveTo>
                    <a:pt x="46024" y="1117"/>
                  </a:moveTo>
                  <a:lnTo>
                    <a:pt x="41655" y="507"/>
                  </a:lnTo>
                  <a:lnTo>
                    <a:pt x="35356" y="0"/>
                  </a:lnTo>
                  <a:lnTo>
                    <a:pt x="28447" y="0"/>
                  </a:lnTo>
                  <a:lnTo>
                    <a:pt x="21843" y="0"/>
                  </a:lnTo>
                  <a:lnTo>
                    <a:pt x="15239" y="914"/>
                  </a:lnTo>
                  <a:lnTo>
                    <a:pt x="10972" y="3149"/>
                  </a:lnTo>
                  <a:lnTo>
                    <a:pt x="6603" y="5384"/>
                  </a:lnTo>
                  <a:lnTo>
                    <a:pt x="3454" y="8940"/>
                  </a:lnTo>
                  <a:lnTo>
                    <a:pt x="3454" y="14528"/>
                  </a:lnTo>
                  <a:lnTo>
                    <a:pt x="3454" y="22351"/>
                  </a:lnTo>
                  <a:lnTo>
                    <a:pt x="10363" y="26212"/>
                  </a:lnTo>
                  <a:lnTo>
                    <a:pt x="16357" y="26822"/>
                  </a:lnTo>
                  <a:lnTo>
                    <a:pt x="16357" y="27127"/>
                  </a:lnTo>
                  <a:lnTo>
                    <a:pt x="13817" y="27635"/>
                  </a:lnTo>
                  <a:lnTo>
                    <a:pt x="11887" y="28854"/>
                  </a:lnTo>
                  <a:lnTo>
                    <a:pt x="10363" y="30378"/>
                  </a:lnTo>
                  <a:lnTo>
                    <a:pt x="6603" y="33832"/>
                  </a:lnTo>
                  <a:lnTo>
                    <a:pt x="0" y="50190"/>
                  </a:lnTo>
                  <a:lnTo>
                    <a:pt x="13309" y="50190"/>
                  </a:lnTo>
                  <a:lnTo>
                    <a:pt x="14122" y="48666"/>
                  </a:lnTo>
                  <a:lnTo>
                    <a:pt x="14731" y="47548"/>
                  </a:lnTo>
                  <a:lnTo>
                    <a:pt x="15341" y="46126"/>
                  </a:lnTo>
                  <a:lnTo>
                    <a:pt x="16967" y="41859"/>
                  </a:lnTo>
                  <a:lnTo>
                    <a:pt x="18186" y="36575"/>
                  </a:lnTo>
                  <a:lnTo>
                    <a:pt x="21335" y="33832"/>
                  </a:lnTo>
                  <a:lnTo>
                    <a:pt x="23063" y="31902"/>
                  </a:lnTo>
                  <a:lnTo>
                    <a:pt x="25501" y="30581"/>
                  </a:lnTo>
                  <a:lnTo>
                    <a:pt x="28955" y="30581"/>
                  </a:lnTo>
                  <a:lnTo>
                    <a:pt x="33629" y="30581"/>
                  </a:lnTo>
                  <a:lnTo>
                    <a:pt x="33629" y="50190"/>
                  </a:lnTo>
                  <a:lnTo>
                    <a:pt x="46024" y="50190"/>
                  </a:lnTo>
                  <a:lnTo>
                    <a:pt x="46024" y="1117"/>
                  </a:lnTo>
                  <a:close/>
                </a:path>
                <a:path w="46355" h="50800">
                  <a:moveTo>
                    <a:pt x="33629" y="22656"/>
                  </a:moveTo>
                  <a:lnTo>
                    <a:pt x="32003" y="22758"/>
                  </a:lnTo>
                  <a:lnTo>
                    <a:pt x="30378" y="22758"/>
                  </a:lnTo>
                  <a:lnTo>
                    <a:pt x="27431" y="22758"/>
                  </a:lnTo>
                  <a:lnTo>
                    <a:pt x="22555" y="22758"/>
                  </a:lnTo>
                  <a:lnTo>
                    <a:pt x="16357" y="20523"/>
                  </a:lnTo>
                  <a:lnTo>
                    <a:pt x="16357" y="15341"/>
                  </a:lnTo>
                  <a:lnTo>
                    <a:pt x="16357" y="9753"/>
                  </a:lnTo>
                  <a:lnTo>
                    <a:pt x="21945" y="7924"/>
                  </a:lnTo>
                  <a:lnTo>
                    <a:pt x="27431" y="7924"/>
                  </a:lnTo>
                  <a:lnTo>
                    <a:pt x="30175" y="7924"/>
                  </a:lnTo>
                  <a:lnTo>
                    <a:pt x="31902" y="8127"/>
                  </a:lnTo>
                  <a:lnTo>
                    <a:pt x="33629" y="8331"/>
                  </a:lnTo>
                  <a:lnTo>
                    <a:pt x="33629" y="22656"/>
                  </a:lnTo>
                  <a:close/>
                </a:path>
              </a:pathLst>
            </a:custGeom>
            <a:ln w="25400">
              <a:solidFill>
                <a:srgbClr val="034E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60481" y="1476494"/>
              <a:ext cx="21590" cy="82550"/>
            </a:xfrm>
            <a:custGeom>
              <a:avLst/>
              <a:gdLst/>
              <a:ahLst/>
              <a:cxnLst/>
              <a:rect l="l" t="t" r="r" b="b"/>
              <a:pathLst>
                <a:path w="21590" h="82550">
                  <a:moveTo>
                    <a:pt x="9042" y="82397"/>
                  </a:moveTo>
                  <a:lnTo>
                    <a:pt x="13450" y="75266"/>
                  </a:lnTo>
                  <a:lnTo>
                    <a:pt x="17411" y="66116"/>
                  </a:lnTo>
                  <a:lnTo>
                    <a:pt x="20286" y="54794"/>
                  </a:lnTo>
                  <a:lnTo>
                    <a:pt x="21437" y="41147"/>
                  </a:lnTo>
                  <a:lnTo>
                    <a:pt x="20329" y="27446"/>
                  </a:lnTo>
                  <a:lnTo>
                    <a:pt x="17449" y="16116"/>
                  </a:lnTo>
                  <a:lnTo>
                    <a:pt x="13465" y="7015"/>
                  </a:lnTo>
                  <a:lnTo>
                    <a:pt x="9042" y="0"/>
                  </a:lnTo>
                  <a:lnTo>
                    <a:pt x="0" y="0"/>
                  </a:lnTo>
                  <a:lnTo>
                    <a:pt x="4478" y="8000"/>
                  </a:lnTo>
                  <a:lnTo>
                    <a:pt x="8089" y="17449"/>
                  </a:lnTo>
                  <a:lnTo>
                    <a:pt x="10501" y="28460"/>
                  </a:lnTo>
                  <a:lnTo>
                    <a:pt x="11379" y="41147"/>
                  </a:lnTo>
                  <a:lnTo>
                    <a:pt x="10501" y="53865"/>
                  </a:lnTo>
                  <a:lnTo>
                    <a:pt x="8089" y="64935"/>
                  </a:lnTo>
                  <a:lnTo>
                    <a:pt x="4478" y="74423"/>
                  </a:lnTo>
                  <a:lnTo>
                    <a:pt x="0" y="82397"/>
                  </a:lnTo>
                  <a:lnTo>
                    <a:pt x="9042" y="82397"/>
                  </a:lnTo>
                  <a:close/>
                </a:path>
              </a:pathLst>
            </a:custGeom>
            <a:ln w="25399">
              <a:solidFill>
                <a:srgbClr val="034E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00996" y="1432604"/>
            <a:ext cx="79819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S04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38684" y="2147523"/>
            <a:ext cx="2216150" cy="18421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муфтовый.</a:t>
            </a:r>
            <a:endParaRPr sz="800">
              <a:latin typeface="Trebuchet MS"/>
              <a:cs typeface="Trebuchet MS"/>
            </a:endParaRPr>
          </a:p>
          <a:p>
            <a:pPr marL="15875" marR="508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 применения: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системы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тепло-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водо-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снабжения.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5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2225" algn="just">
              <a:lnSpc>
                <a:spcPts val="930"/>
              </a:lnSpc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Используется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горячей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холодной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воды.</a:t>
            </a:r>
            <a:endParaRPr sz="800">
              <a:latin typeface="Trebuchet MS"/>
              <a:cs typeface="Trebuchet MS"/>
            </a:endParaRPr>
          </a:p>
          <a:p>
            <a:pPr marL="20320" marR="7620" indent="-2540" algn="just">
              <a:lnSpc>
                <a:spcPct val="101099"/>
              </a:lnSpc>
              <a:spcBef>
                <a:spcPts val="7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Защита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загрязнений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последовательно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включен-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ных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установок,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фильтрации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сбора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частиц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грязи.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Материал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латунь.</a:t>
            </a:r>
            <a:endParaRPr sz="80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8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NBR.</a:t>
            </a:r>
            <a:endParaRPr sz="800">
              <a:latin typeface="Trebuchet MS"/>
              <a:cs typeface="Trebuchet MS"/>
            </a:endParaRPr>
          </a:p>
          <a:p>
            <a:pPr marL="18415" marR="5080" indent="2540" algn="just">
              <a:lnSpc>
                <a:spcPts val="900"/>
              </a:lnSpc>
              <a:spcBef>
                <a:spcPts val="160"/>
              </a:spcBef>
            </a:pP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Материал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сетки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фильтра: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Установка: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горизонтальном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положении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крышкой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вниз;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установка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вертикальном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положении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воз-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можна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только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направлении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потока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сверху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вниз.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S04.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359898" y="1676708"/>
          <a:ext cx="1007745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4127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15–50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5334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129539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+5…+110°С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" name="object 29"/>
          <p:cNvSpPr txBox="1"/>
          <p:nvPr/>
        </p:nvSpPr>
        <p:spPr>
          <a:xfrm>
            <a:off x="474446" y="720001"/>
            <a:ext cx="672592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60"/>
              </a:spcBef>
            </a:pP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Сетчатые</a:t>
            </a:r>
            <a:r>
              <a:rPr sz="1100" b="1" spc="2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фильтры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9702" y="720001"/>
            <a:ext cx="114935" cy="216535"/>
          </a:xfrm>
          <a:custGeom>
            <a:avLst/>
            <a:gdLst/>
            <a:ahLst/>
            <a:cxnLst/>
            <a:rect l="l" t="t" r="r" b="b"/>
            <a:pathLst>
              <a:path w="114934" h="216534">
                <a:moveTo>
                  <a:pt x="114744" y="0"/>
                </a:moveTo>
                <a:lnTo>
                  <a:pt x="0" y="0"/>
                </a:lnTo>
                <a:lnTo>
                  <a:pt x="0" y="216001"/>
                </a:lnTo>
                <a:lnTo>
                  <a:pt x="114744" y="216001"/>
                </a:lnTo>
                <a:lnTo>
                  <a:pt x="114744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object 3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1962" y="1085951"/>
            <a:ext cx="867789" cy="883500"/>
          </a:xfrm>
          <a:prstGeom prst="rect">
            <a:avLst/>
          </a:prstGeom>
        </p:spPr>
      </p:pic>
      <p:sp>
        <p:nvSpPr>
          <p:cNvPr id="32" name="object 32"/>
          <p:cNvSpPr/>
          <p:nvPr/>
        </p:nvSpPr>
        <p:spPr>
          <a:xfrm>
            <a:off x="2699588" y="1440002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740893" y="1432604"/>
            <a:ext cx="7505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678482" y="2147524"/>
            <a:ext cx="2216150" cy="254571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9050" marR="5080" indent="-6985">
              <a:lnSpc>
                <a:spcPct val="98700"/>
              </a:lnSpc>
              <a:spcBef>
                <a:spcPts val="19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резьбовой,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водоснаб-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жения,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отопления,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охлаждения;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нефтехимическая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промышленность.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0320" marR="24765" indent="635" algn="just">
              <a:lnSpc>
                <a:spcPts val="900"/>
              </a:lnSpc>
              <a:spcBef>
                <a:spcPts val="50"/>
              </a:spcBef>
            </a:pP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Могут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поставляться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комплекте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магнитной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вставкой.</a:t>
            </a:r>
            <a:endParaRPr sz="800">
              <a:latin typeface="Trebuchet MS"/>
              <a:cs typeface="Trebuchet MS"/>
            </a:endParaRPr>
          </a:p>
          <a:p>
            <a:pPr marL="21590" marR="26670" algn="just">
              <a:lnSpc>
                <a:spcPts val="9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запросу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компания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АДЛ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изготавливает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сетки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фильтров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любым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размером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ячейки.</a:t>
            </a:r>
            <a:endParaRPr sz="800">
              <a:latin typeface="Trebuchet MS"/>
              <a:cs typeface="Trebuchet MS"/>
            </a:endParaRPr>
          </a:p>
          <a:p>
            <a:pPr marL="19050" marR="5080" indent="3175" algn="just">
              <a:lnSpc>
                <a:spcPts val="900"/>
              </a:lnSpc>
              <a:spcBef>
                <a:spcPts val="1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Покрытие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поверхности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85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порошковое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эпоксидное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электростатическое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предварительным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нагре-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во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м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выдержкой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до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полной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полимеризации.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длительный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срок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эксплуатации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коррозионностойкость.</a:t>
            </a:r>
            <a:endParaRPr sz="800">
              <a:latin typeface="Trebuchet MS"/>
              <a:cs typeface="Trebuchet MS"/>
            </a:endParaRPr>
          </a:p>
          <a:p>
            <a:pPr marL="20955" marR="5080" indent="635" algn="just">
              <a:lnSpc>
                <a:spcPts val="900"/>
              </a:lnSpc>
              <a:spcBef>
                <a:spcPts val="145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запросу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комплекте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фильтру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может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постав-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ляться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сливной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кран.</a:t>
            </a:r>
            <a:endParaRPr sz="800">
              <a:latin typeface="Trebuchet MS"/>
              <a:cs typeface="Trebuchet MS"/>
            </a:endParaRPr>
          </a:p>
          <a:p>
            <a:pPr marL="22860" marR="19685" indent="-1270" algn="just">
              <a:lnSpc>
                <a:spcPts val="900"/>
              </a:lnSpc>
              <a:spcBef>
                <a:spcPts val="140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чугун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GG25,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сталь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GS-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C25,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6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сетки: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AISI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304.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IS15,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IS16,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IS30,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IS31,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IS40.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35" name="object 35"/>
          <p:cNvGraphicFramePr>
            <a:graphicFrameLocks noGrp="1"/>
          </p:cNvGraphicFramePr>
          <p:nvPr/>
        </p:nvGraphicFramePr>
        <p:xfrm>
          <a:off x="2699696" y="1676708"/>
          <a:ext cx="1007745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8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15–500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7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1,6/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4,0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60…+400°С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6" name="object 3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46283" y="1230642"/>
            <a:ext cx="853190" cy="793666"/>
          </a:xfrm>
          <a:prstGeom prst="rect">
            <a:avLst/>
          </a:prstGeom>
        </p:spPr>
      </p:pic>
      <p:sp>
        <p:nvSpPr>
          <p:cNvPr id="37" name="object 37"/>
          <p:cNvSpPr/>
          <p:nvPr/>
        </p:nvSpPr>
        <p:spPr>
          <a:xfrm>
            <a:off x="5039995" y="1439761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4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5081300" y="1432362"/>
            <a:ext cx="75057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46995" y="1035554"/>
            <a:ext cx="60699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52040" algn="l"/>
                <a:tab pos="4692650" algn="l"/>
              </a:tabLst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Фильтры</a:t>
            </a:r>
            <a:r>
              <a:rPr sz="1000" b="1" spc="1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сетчатые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	Фильтры</a:t>
            </a:r>
            <a:r>
              <a:rPr sz="1000" b="1" spc="1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сетчатые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	Грязевики</a:t>
            </a:r>
            <a:r>
              <a:rPr sz="1000" b="1" spc="1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абонентские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018989" y="2147283"/>
            <a:ext cx="2216150" cy="203453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9050" marR="5080" indent="-6985">
              <a:lnSpc>
                <a:spcPct val="98700"/>
              </a:lnSpc>
              <a:spcBef>
                <a:spcPts val="19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фланцевый,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сварной.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0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горячей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холодной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воды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системах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водоснабжения,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газоснаб-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жения,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нефти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нефтепродуктов.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6510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Цилиндрический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грязеуловитель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предназначен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горячего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холодного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водоснабжения,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теплоснабжения,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транспор-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тирующих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нефть,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дизельное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топливо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другие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нефтепродукты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очистки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взвешенных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частиц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грязи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других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примесей.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Имеет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дренажную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пробку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нижней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части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конструкции.</a:t>
            </a:r>
            <a:endParaRPr sz="800">
              <a:latin typeface="Trebuchet MS"/>
              <a:cs typeface="Trebuchet MS"/>
            </a:endParaRPr>
          </a:p>
          <a:p>
            <a:pPr marL="15875" marR="5080" indent="5080">
              <a:lnSpc>
                <a:spcPct val="101099"/>
              </a:lnSpc>
              <a:spcBef>
                <a:spcPts val="50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Материалы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сталь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(хладо-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стойкая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запросу),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сетки: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AISI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304.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IS17.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41" name="object 41"/>
          <p:cNvGraphicFramePr>
            <a:graphicFrameLocks noGrp="1"/>
          </p:cNvGraphicFramePr>
          <p:nvPr/>
        </p:nvGraphicFramePr>
        <p:xfrm>
          <a:off x="5040000" y="1676467"/>
          <a:ext cx="1079500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07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65–600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7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1,6/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4,0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60…+200°С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2" name="object 4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191999" y="1182065"/>
            <a:ext cx="944994" cy="958507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361695" y="6191034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402990" y="6183641"/>
            <a:ext cx="144335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«Гранбаланс»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КБЛ</a:t>
            </a:r>
            <a:r>
              <a:rPr sz="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2701480" y="6191631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2742787" y="6184242"/>
            <a:ext cx="175704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«Гранбаланс»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КБЛ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новый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5039829" y="6191999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5081134" y="6184603"/>
            <a:ext cx="5080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VIR</a:t>
            </a: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(Китай)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49" name="object 4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40523" y="5930702"/>
            <a:ext cx="768013" cy="953396"/>
          </a:xfrm>
          <a:prstGeom prst="rect">
            <a:avLst/>
          </a:prstGeom>
        </p:spPr>
      </p:pic>
      <p:sp>
        <p:nvSpPr>
          <p:cNvPr id="50" name="object 50"/>
          <p:cNvSpPr txBox="1"/>
          <p:nvPr/>
        </p:nvSpPr>
        <p:spPr>
          <a:xfrm>
            <a:off x="348989" y="5786952"/>
            <a:ext cx="1329690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Статические</a:t>
            </a:r>
            <a:r>
              <a:rPr sz="1000" b="1" spc="1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латунные клапаны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688837" y="5787587"/>
            <a:ext cx="1329690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Статические</a:t>
            </a:r>
            <a:r>
              <a:rPr sz="1000" b="1" spc="1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латунные клапаны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027161" y="5787968"/>
            <a:ext cx="1329690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Статические</a:t>
            </a:r>
            <a:r>
              <a:rPr sz="1000" b="1" spc="1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латунные клапаны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53" name="object 53"/>
          <p:cNvGraphicFramePr>
            <a:graphicFrameLocks noGrp="1"/>
          </p:cNvGraphicFramePr>
          <p:nvPr/>
        </p:nvGraphicFramePr>
        <p:xfrm>
          <a:off x="359695" y="6428107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15–50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2,5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10…+120°С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4" name="object 54"/>
          <p:cNvGraphicFramePr>
            <a:graphicFrameLocks noGrp="1"/>
          </p:cNvGraphicFramePr>
          <p:nvPr/>
        </p:nvGraphicFramePr>
        <p:xfrm>
          <a:off x="2699492" y="6428708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15–50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2,5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20…+120°С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5" name="object 55"/>
          <p:cNvGraphicFramePr>
            <a:graphicFrameLocks noGrp="1"/>
          </p:cNvGraphicFramePr>
          <p:nvPr/>
        </p:nvGraphicFramePr>
        <p:xfrm>
          <a:off x="5037839" y="6429067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15–50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2,5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10…+130°С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6" name="object 56"/>
          <p:cNvSpPr txBox="1"/>
          <p:nvPr/>
        </p:nvSpPr>
        <p:spPr>
          <a:xfrm>
            <a:off x="474446" y="5471998"/>
            <a:ext cx="6725284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160"/>
              </a:spcBef>
            </a:pPr>
            <a:r>
              <a:rPr sz="1100" b="1" spc="20" dirty="0">
                <a:solidFill>
                  <a:srgbClr val="231F20"/>
                </a:solidFill>
                <a:latin typeface="Calibri"/>
                <a:cs typeface="Calibri"/>
              </a:rPr>
              <a:t>Балансировочные</a:t>
            </a:r>
            <a:r>
              <a:rPr sz="1100" b="1" spc="1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359702" y="5471998"/>
            <a:ext cx="114935" cy="216535"/>
          </a:xfrm>
          <a:custGeom>
            <a:avLst/>
            <a:gdLst/>
            <a:ahLst/>
            <a:cxnLst/>
            <a:rect l="l" t="t" r="r" b="b"/>
            <a:pathLst>
              <a:path w="114934" h="216535">
                <a:moveTo>
                  <a:pt x="114744" y="0"/>
                </a:moveTo>
                <a:lnTo>
                  <a:pt x="0" y="0"/>
                </a:lnTo>
                <a:lnTo>
                  <a:pt x="0" y="216001"/>
                </a:lnTo>
                <a:lnTo>
                  <a:pt x="114744" y="216001"/>
                </a:lnTo>
                <a:lnTo>
                  <a:pt x="114744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8" name="object 5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54675" y="5868273"/>
            <a:ext cx="783649" cy="681535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21188" y="5959767"/>
            <a:ext cx="951047" cy="641743"/>
          </a:xfrm>
          <a:prstGeom prst="rect">
            <a:avLst/>
          </a:prstGeom>
        </p:spPr>
      </p:pic>
      <p:sp>
        <p:nvSpPr>
          <p:cNvPr id="60" name="object 60"/>
          <p:cNvSpPr txBox="1"/>
          <p:nvPr/>
        </p:nvSpPr>
        <p:spPr>
          <a:xfrm>
            <a:off x="338684" y="6898920"/>
            <a:ext cx="2216150" cy="255206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муфтовый.</a:t>
            </a:r>
            <a:endParaRPr sz="800">
              <a:latin typeface="Trebuchet MS"/>
              <a:cs typeface="Trebuchet MS"/>
            </a:endParaRPr>
          </a:p>
          <a:p>
            <a:pPr marL="16510" marR="508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гидравлической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балансировки,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ограничения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расхода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в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системах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отопления,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холодоснабжения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кондиционирования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водой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или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водным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раствором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этиленгликоля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концен-трацией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более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50</a:t>
            </a:r>
            <a:r>
              <a:rPr sz="800" spc="-1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%.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Клапаны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обеспечивают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энергосбережение,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требу-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емый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расход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обеспечения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нужной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температуры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оптимальной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работы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систе-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мы,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позволяют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увеличить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срок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службы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существенно сократить количество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неисправностей.</a:t>
            </a:r>
            <a:endParaRPr sz="800">
              <a:latin typeface="Trebuchet MS"/>
              <a:cs typeface="Trebuchet MS"/>
            </a:endParaRPr>
          </a:p>
          <a:p>
            <a:pPr marL="18415" marR="5080" algn="just">
              <a:lnSpc>
                <a:spcPts val="900"/>
              </a:lnSpc>
              <a:spcBef>
                <a:spcPts val="145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Основные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преимущества: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фиксация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настройки;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возможность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полного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закрытия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без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необходимости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последующей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перенастройке;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может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быть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исполь-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зован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полного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перекрытия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трубопровода;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монтаж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любом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положении;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наличие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двух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шкал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(грубо/точно)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упрощает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настройку.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КБЛ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10.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678532" y="6899503"/>
            <a:ext cx="2215515" cy="255206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муфтовый.</a:t>
            </a:r>
            <a:endParaRPr sz="800">
              <a:latin typeface="Trebuchet MS"/>
              <a:cs typeface="Trebuchet MS"/>
            </a:endParaRPr>
          </a:p>
          <a:p>
            <a:pPr marL="16510" marR="508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гидравлической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балансировки,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ограничения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расхода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в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системах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отопления,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холодоснабжения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кондиционирования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водой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или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водным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раствором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этиленгликоля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концен-трацией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более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50</a:t>
            </a:r>
            <a:r>
              <a:rPr sz="800" spc="-1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%.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Клапаны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обеспечивают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энергосбережение,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требу-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емый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расход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обеспечения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нужной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температуры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оптимальной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работы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систе-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мы,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позволяют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увеличить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срок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службы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существенно сократить количество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неисправностей.</a:t>
            </a:r>
            <a:endParaRPr sz="800">
              <a:latin typeface="Trebuchet MS"/>
              <a:cs typeface="Trebuchet MS"/>
            </a:endParaRPr>
          </a:p>
          <a:p>
            <a:pPr marL="18415" marR="5080" algn="just">
              <a:lnSpc>
                <a:spcPts val="900"/>
              </a:lnSpc>
              <a:spcBef>
                <a:spcPts val="145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Основные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преимущества: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фиксация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настройки;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возможность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полного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закрытия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без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необходимости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последующей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перенастройке;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может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быть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исполь-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зован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полного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перекрытия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трубопровода;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монтаж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любом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положении;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наличие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двух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шкал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(грубо/точно)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упрощает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настройку.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КБЛ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10.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016907" y="6899939"/>
            <a:ext cx="2215515" cy="255206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муфтовый.</a:t>
            </a:r>
            <a:endParaRPr sz="800">
              <a:latin typeface="Trebuchet MS"/>
              <a:cs typeface="Trebuchet MS"/>
            </a:endParaRPr>
          </a:p>
          <a:p>
            <a:pPr marL="16510" marR="508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гидравлической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балансировки,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ограничения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расхода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в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системах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отопления,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холодоснабжения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кондиционирования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водой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или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водным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раствором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этиленгликоля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концен-трацией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более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50</a:t>
            </a:r>
            <a:r>
              <a:rPr sz="800" spc="-1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%.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Клапаны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обеспечивают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энергосбережение,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требу-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емый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расход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обеспечения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нужной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температуры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оптимальной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работы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систе-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мы,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позволяют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увеличить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срок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службы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существенно сократить количество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неисправностей.</a:t>
            </a:r>
            <a:endParaRPr sz="800">
              <a:latin typeface="Trebuchet MS"/>
              <a:cs typeface="Trebuchet MS"/>
            </a:endParaRPr>
          </a:p>
          <a:p>
            <a:pPr marL="18415" marR="5080" algn="just">
              <a:lnSpc>
                <a:spcPts val="900"/>
              </a:lnSpc>
              <a:spcBef>
                <a:spcPts val="145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Основные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преимущества: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фиксация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настройки;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возможность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полного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закрытия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без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необходимости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последующей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перенастройке;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может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быть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исполь-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зован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полного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перекрытия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трубопровода;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монтаж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любом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положении;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наличие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двух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шкал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(грубо/точно)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упрощает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настройку.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VIR9505K.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6591079" y="330350"/>
            <a:ext cx="597535" cy="179070"/>
            <a:chOff x="6591079" y="330350"/>
            <a:chExt cx="597535" cy="179070"/>
          </a:xfrm>
        </p:grpSpPr>
        <p:sp>
          <p:nvSpPr>
            <p:cNvPr id="64" name="object 64"/>
            <p:cNvSpPr/>
            <p:nvPr/>
          </p:nvSpPr>
          <p:spPr>
            <a:xfrm>
              <a:off x="6591079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03462" y="330350"/>
              <a:ext cx="178765" cy="178892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6620497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15917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9F44B8BC-F071-15D3-7374-C8ECC5AEFB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992" y="41825"/>
            <a:ext cx="1720577" cy="480364"/>
          </a:xfrm>
          <a:prstGeom prst="rect">
            <a:avLst/>
          </a:prstGeom>
        </p:spPr>
      </p:pic>
      <p:pic>
        <p:nvPicPr>
          <p:cNvPr id="69" name="object 10">
            <a:extLst>
              <a:ext uri="{FF2B5EF4-FFF2-40B4-BE49-F238E27FC236}">
                <a16:creationId xmlns:a16="http://schemas.microsoft.com/office/drawing/2014/main" id="{CD12032F-2C57-B5CB-4F69-9C6C4D4FC107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46960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161003"/>
            <a:ext cx="360680" cy="215900"/>
          </a:xfrm>
          <a:custGeom>
            <a:avLst/>
            <a:gdLst/>
            <a:ahLst/>
            <a:cxnLst/>
            <a:rect l="l" t="t" r="r" b="b"/>
            <a:pathLst>
              <a:path w="360680" h="215900">
                <a:moveTo>
                  <a:pt x="0" y="215569"/>
                </a:moveTo>
                <a:lnTo>
                  <a:pt x="360451" y="215569"/>
                </a:lnTo>
                <a:lnTo>
                  <a:pt x="36045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0451" y="10161003"/>
            <a:ext cx="114935" cy="215900"/>
            <a:chOff x="360451" y="10161003"/>
            <a:chExt cx="114935" cy="215900"/>
          </a:xfrm>
        </p:grpSpPr>
        <p:sp>
          <p:nvSpPr>
            <p:cNvPr id="4" name="object 4"/>
            <p:cNvSpPr/>
            <p:nvPr/>
          </p:nvSpPr>
          <p:spPr>
            <a:xfrm>
              <a:off x="473494" y="10161003"/>
              <a:ext cx="1905" cy="215900"/>
            </a:xfrm>
            <a:custGeom>
              <a:avLst/>
              <a:gdLst/>
              <a:ahLst/>
              <a:cxnLst/>
              <a:rect l="l" t="t" r="r" b="b"/>
              <a:pathLst>
                <a:path w="1904" h="215900">
                  <a:moveTo>
                    <a:pt x="0" y="215569"/>
                  </a:moveTo>
                  <a:lnTo>
                    <a:pt x="1701" y="215569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45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699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7299" y="10176069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16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59522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4738" y="720001"/>
            <a:ext cx="6725284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160"/>
              </a:spcBef>
            </a:pPr>
            <a:r>
              <a:rPr sz="1100" b="1" spc="20" dirty="0">
                <a:solidFill>
                  <a:srgbClr val="231F20"/>
                </a:solidFill>
                <a:latin typeface="Calibri"/>
                <a:cs typeface="Calibri"/>
              </a:rPr>
              <a:t>Балансировочные</a:t>
            </a:r>
            <a:r>
              <a:rPr sz="1100" b="1" spc="1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9994" y="720001"/>
            <a:ext cx="114935" cy="216535"/>
          </a:xfrm>
          <a:custGeom>
            <a:avLst/>
            <a:gdLst/>
            <a:ahLst/>
            <a:cxnLst/>
            <a:rect l="l" t="t" r="r" b="b"/>
            <a:pathLst>
              <a:path w="114934" h="216534">
                <a:moveTo>
                  <a:pt x="114744" y="0"/>
                </a:moveTo>
                <a:lnTo>
                  <a:pt x="0" y="0"/>
                </a:lnTo>
                <a:lnTo>
                  <a:pt x="0" y="216001"/>
                </a:lnTo>
                <a:lnTo>
                  <a:pt x="114744" y="216001"/>
                </a:lnTo>
                <a:lnTo>
                  <a:pt x="114744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9994" y="1439761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4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1299" y="1432362"/>
            <a:ext cx="12865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«Гранбаланс»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699639" y="1439761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4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740939" y="1432362"/>
            <a:ext cx="12865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«Гранбаланс»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9994" y="6191402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5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01299" y="6184003"/>
            <a:ext cx="12865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«Гранбаланс»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039995" y="1439761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4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081300" y="1432362"/>
            <a:ext cx="12865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«Гранбаланс»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700362" y="6191402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5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741659" y="6184003"/>
            <a:ext cx="12865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«Гранбаланс»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7299" y="1035913"/>
            <a:ext cx="1115060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Автоматические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латунные</a:t>
            </a:r>
            <a:r>
              <a:rPr sz="1000" b="1" spc="1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86893" y="1035913"/>
            <a:ext cx="1115060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Автоматические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латунные</a:t>
            </a:r>
            <a:r>
              <a:rPr sz="1000" b="1" spc="1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7299" y="5787491"/>
            <a:ext cx="1115060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Автоматические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латунные</a:t>
            </a:r>
            <a:r>
              <a:rPr sz="1000" b="1" spc="1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027249" y="1035913"/>
            <a:ext cx="1115060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Автоматические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латунные</a:t>
            </a:r>
            <a:r>
              <a:rPr sz="1000" b="1" spc="1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87655" y="5787491"/>
            <a:ext cx="1115060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Автоматические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латунные</a:t>
            </a:r>
            <a:r>
              <a:rPr sz="1000" b="1" spc="1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39708" y="2147884"/>
            <a:ext cx="2216150" cy="28346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муфтовый.</a:t>
            </a:r>
            <a:endParaRPr sz="800">
              <a:latin typeface="Trebuchet MS"/>
              <a:cs typeface="Trebuchet MS"/>
            </a:endParaRPr>
          </a:p>
          <a:p>
            <a:pPr marL="15875" marR="508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автоматической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балан-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сировки,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ограничения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расхода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системах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отопления,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холодос-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набжения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кондиционирования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водой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водным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раствором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этиленгликоля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концентра-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цией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более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50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%.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2540" algn="just">
              <a:lnSpc>
                <a:spcPts val="900"/>
              </a:lnSpc>
              <a:spcBef>
                <a:spcPts val="50"/>
              </a:spcBef>
            </a:pP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Обеспечивают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постоянный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перепад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давления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тру-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бопроводных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системах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отопления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иохлаждения.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системах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переменным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расходом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клапаны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позво-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ляют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поддерживать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постоянным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номинальный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расход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через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приборы,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исключая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влияние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друг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друга.</a:t>
            </a:r>
            <a:endParaRPr sz="800">
              <a:latin typeface="Trebuchet MS"/>
              <a:cs typeface="Trebuchet MS"/>
            </a:endParaRPr>
          </a:p>
          <a:p>
            <a:pPr marL="20320" marR="24130" indent="-1905" algn="just">
              <a:lnSpc>
                <a:spcPts val="900"/>
              </a:lnSpc>
              <a:spcBef>
                <a:spcPts val="145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Обеспечивают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точное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регулирование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температуры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помещения,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снижают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риск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возникновения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шумов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регулирующих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устройствах,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возникающих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при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высоких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перепадах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давления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∆p.</a:t>
            </a:r>
            <a:endParaRPr sz="800">
              <a:latin typeface="Trebuchet MS"/>
              <a:cs typeface="Trebuchet MS"/>
            </a:endParaRPr>
          </a:p>
          <a:p>
            <a:pPr marL="13335" marR="5080" indent="5080" algn="just">
              <a:lnSpc>
                <a:spcPts val="900"/>
              </a:lnSpc>
              <a:spcBef>
                <a:spcPts val="1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Устанавливается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паре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шаровым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клапаном-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пар-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тнером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динамическим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клапаном-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партнером,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что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позволяет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регулировать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расход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через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контур.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КБА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</a:t>
            </a:r>
            <a:r>
              <a:rPr sz="8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20/01,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20/02.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679302" y="2148083"/>
            <a:ext cx="2216150" cy="131254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муфтовый.</a:t>
            </a:r>
            <a:endParaRPr sz="800">
              <a:latin typeface="Trebuchet MS"/>
              <a:cs typeface="Trebuchet MS"/>
            </a:endParaRPr>
          </a:p>
          <a:p>
            <a:pPr marL="20320" marR="5080" indent="-1905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 применения: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системы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тепло/холодос-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набжения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фанкойлами.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3335" marR="5080" indent="8255" algn="just">
              <a:lnSpc>
                <a:spcPts val="900"/>
              </a:lnSpc>
              <a:spcBef>
                <a:spcPts val="50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для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балансировки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тепло/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холодоснабжения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с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фанкойлами.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Клапан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ограни-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чивает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поток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0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до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100%.</a:t>
            </a:r>
            <a:endParaRPr sz="800">
              <a:latin typeface="Trebuchet MS"/>
              <a:cs typeface="Trebuchet MS"/>
            </a:endParaRPr>
          </a:p>
          <a:p>
            <a:pPr marL="20955" marR="8890" indent="-1905" algn="just">
              <a:lnSpc>
                <a:spcPts val="900"/>
              </a:lnSpc>
              <a:spcBef>
                <a:spcPts val="42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КБА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20/03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(динамический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клапан,</a:t>
            </a:r>
            <a:r>
              <a:rPr sz="800" b="1" spc="5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не</a:t>
            </a:r>
            <a:r>
              <a:rPr sz="800" b="1" spc="1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зависящий</a:t>
            </a:r>
            <a:r>
              <a:rPr sz="800" b="1" spc="1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от</a:t>
            </a:r>
            <a:r>
              <a:rPr sz="800" b="1" spc="1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давления,</a:t>
            </a:r>
            <a:r>
              <a:rPr sz="800" b="1" spc="1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ограничивающий</a:t>
            </a:r>
            <a:r>
              <a:rPr sz="800" b="1" spc="5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максимальный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расход).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39703" y="6899533"/>
            <a:ext cx="2216785" cy="20167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муфтовый.</a:t>
            </a:r>
            <a:endParaRPr sz="800">
              <a:latin typeface="Trebuchet MS"/>
              <a:cs typeface="Trebuchet MS"/>
            </a:endParaRPr>
          </a:p>
          <a:p>
            <a:pPr marL="20320" marR="5715" indent="-1905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 применения: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системы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тепло/холодос-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набжения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фанкойлами.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27305" indent="5715" algn="just">
              <a:lnSpc>
                <a:spcPts val="900"/>
              </a:lnSpc>
              <a:spcBef>
                <a:spcPts val="5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Предназначены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балансировки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радиаторных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отопления.</a:t>
            </a:r>
            <a:endParaRPr sz="800">
              <a:latin typeface="Trebuchet MS"/>
              <a:cs typeface="Trebuchet MS"/>
            </a:endParaRPr>
          </a:p>
          <a:p>
            <a:pPr marL="13335" marR="5080" indent="5080" algn="just">
              <a:lnSpc>
                <a:spcPts val="900"/>
              </a:lnSpc>
              <a:spcBef>
                <a:spcPts val="145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Обеспечивают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стабильный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перепад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давления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в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контролируемом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контуре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одновременно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гаран-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тируют,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что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максимальный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расход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превысит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рас-четное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значение.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Комбинация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регулятора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перепада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давления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расхода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одном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клапане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полную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функциональность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клапана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минималь-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ном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перепаде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давления.</a:t>
            </a:r>
            <a:endParaRPr sz="800">
              <a:latin typeface="Trebuchet MS"/>
              <a:cs typeface="Trebuchet MS"/>
            </a:endParaRPr>
          </a:p>
          <a:p>
            <a:pPr marL="16510" marR="5080" indent="2540" algn="just">
              <a:lnSpc>
                <a:spcPts val="900"/>
              </a:lnSpc>
              <a:spcBef>
                <a:spcPts val="42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-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КБА</a:t>
            </a:r>
            <a:r>
              <a:rPr sz="800" b="1" spc="-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серии</a:t>
            </a:r>
            <a:r>
              <a:rPr sz="800" b="1" spc="-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20/05</a:t>
            </a:r>
            <a:r>
              <a:rPr sz="800" b="1" spc="-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(комбинированный</a:t>
            </a:r>
            <a:r>
              <a:rPr sz="800" b="1" spc="-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дина-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мический</a:t>
            </a:r>
            <a:r>
              <a:rPr sz="800" b="1" spc="-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клапан</a:t>
            </a:r>
            <a:r>
              <a:rPr sz="800" b="1" spc="-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–</a:t>
            </a:r>
            <a:r>
              <a:rPr sz="800" b="1" spc="-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регулятор</a:t>
            </a:r>
            <a:r>
              <a:rPr sz="800" b="1" spc="-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перепад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а</a:t>
            </a:r>
            <a:r>
              <a:rPr sz="800" b="1" spc="-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давления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с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функцией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15" dirty="0">
                <a:solidFill>
                  <a:srgbClr val="231F20"/>
                </a:solidFill>
                <a:latin typeface="Calibri"/>
                <a:cs typeface="Calibri"/>
              </a:rPr>
              <a:t>ограничения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расхода).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019760" y="2147972"/>
            <a:ext cx="2215515" cy="21488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муфтовый.</a:t>
            </a:r>
            <a:endParaRPr sz="800">
              <a:latin typeface="Trebuchet MS"/>
              <a:cs typeface="Trebuchet MS"/>
            </a:endParaRPr>
          </a:p>
          <a:p>
            <a:pPr marL="20320" marR="5080" indent="-1905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 применения: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системы тепло/холодос-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набжения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фанкойлами.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489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9685" marR="25400" indent="1905" algn="just">
              <a:lnSpc>
                <a:spcPts val="900"/>
              </a:lnSpc>
              <a:spcBef>
                <a:spcPts val="5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автоматического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поддержания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установленного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пользователем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перепада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давления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(∆Pн)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защищаемом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контуре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изменяющихся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расходах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колебаниях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давления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системе.</a:t>
            </a:r>
            <a:endParaRPr sz="800">
              <a:latin typeface="Trebuchet MS"/>
              <a:cs typeface="Trebuchet MS"/>
            </a:endParaRPr>
          </a:p>
          <a:p>
            <a:pPr marL="15875" marR="5080" indent="2540" algn="just">
              <a:lnSpc>
                <a:spcPts val="9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стабильное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значение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перепада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дав-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ления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(∆Pн)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участке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между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точкой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до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регулятора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местом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подключения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импульсной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линии.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Таким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образом,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гарантируется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точный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контроль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параме-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тров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давления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контуре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(системе)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учетом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задан-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ных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значений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расхода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теплоносителя.</a:t>
            </a:r>
            <a:endParaRPr sz="800">
              <a:latin typeface="Trebuchet MS"/>
              <a:cs typeface="Trebuchet MS"/>
            </a:endParaRPr>
          </a:p>
          <a:p>
            <a:pPr marL="21590" marR="24765" indent="-3175">
              <a:lnSpc>
                <a:spcPts val="900"/>
              </a:lnSpc>
              <a:spcBef>
                <a:spcPts val="425"/>
              </a:spcBef>
            </a:pP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КБА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серии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20/04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(регулятор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перепада</a:t>
            </a:r>
            <a:r>
              <a:rPr sz="800" b="1" spc="5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давления).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680032" y="6899599"/>
            <a:ext cx="2216150" cy="119824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муфтовый.</a:t>
            </a:r>
            <a:endParaRPr sz="800">
              <a:latin typeface="Trebuchet MS"/>
              <a:cs typeface="Trebuchet MS"/>
            </a:endParaRPr>
          </a:p>
          <a:p>
            <a:pPr marL="20320" marR="5080" indent="-1905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 применения: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системы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тепло/холодос-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набжения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фанкойлами.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для автоматического (динамиче-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ского)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контроля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заданного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расхода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закрытых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сетях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отопления,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кондиционирования.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КБА серии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20/06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 (ограничитель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расхода).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360719" y="1677069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15–50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2,5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20…+120°С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2700359" y="1677069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15–50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2,5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20…+120°С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360719" y="6428709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15–50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2,5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20…+120°С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5040720" y="1677069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15–50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2,5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20…+120°С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5" name="object 35"/>
          <p:cNvGraphicFramePr>
            <a:graphicFrameLocks noGrp="1"/>
          </p:cNvGraphicFramePr>
          <p:nvPr/>
        </p:nvGraphicFramePr>
        <p:xfrm>
          <a:off x="2701079" y="6428709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15–50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2,5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20…+120°С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6" name="object 3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2001" y="1251369"/>
            <a:ext cx="1033500" cy="889203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87999" y="1059700"/>
            <a:ext cx="967146" cy="980922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78711" y="5892000"/>
            <a:ext cx="1036802" cy="948004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58712" y="1247787"/>
            <a:ext cx="1079995" cy="814841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989196" y="5918622"/>
            <a:ext cx="707974" cy="766361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365167" y="330350"/>
            <a:ext cx="597535" cy="179070"/>
            <a:chOff x="365167" y="330350"/>
            <a:chExt cx="597535" cy="179070"/>
          </a:xfrm>
        </p:grpSpPr>
        <p:sp>
          <p:nvSpPr>
            <p:cNvPr id="42" name="object 42"/>
            <p:cNvSpPr/>
            <p:nvPr/>
          </p:nvSpPr>
          <p:spPr>
            <a:xfrm>
              <a:off x="365167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7550" y="330350"/>
              <a:ext cx="178765" cy="178892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94589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90005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9AEDA5E1-E7FF-7046-5C01-ACD85AC15A7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9399" y="41825"/>
            <a:ext cx="1720577" cy="480364"/>
          </a:xfrm>
          <a:prstGeom prst="rect">
            <a:avLst/>
          </a:prstGeom>
        </p:spPr>
      </p:pic>
      <p:pic>
        <p:nvPicPr>
          <p:cNvPr id="47" name="object 10">
            <a:extLst>
              <a:ext uri="{FF2B5EF4-FFF2-40B4-BE49-F238E27FC236}">
                <a16:creationId xmlns:a16="http://schemas.microsoft.com/office/drawing/2014/main" id="{E88973D1-39DA-4B16-51EE-9165D7CFE45B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541367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4" name="object 4"/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43006" y="10174794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17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19400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61988" y="1439202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03293" y="1431807"/>
            <a:ext cx="143954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«Гранбаланс»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КБЧ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7300" y="1034757"/>
            <a:ext cx="132651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Статические</a:t>
            </a:r>
            <a:r>
              <a:rPr sz="1000" b="1" spc="1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чугунные клапаны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12" name="object 12"/>
          <p:cNvGraphicFramePr>
            <a:graphicFrameLocks noGrp="1"/>
          </p:cNvGraphicFramePr>
          <p:nvPr/>
        </p:nvGraphicFramePr>
        <p:xfrm>
          <a:off x="360000" y="1675912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40–300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10…+120°С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/>
          <p:nvPr/>
        </p:nvSpPr>
        <p:spPr>
          <a:xfrm>
            <a:off x="474370" y="720001"/>
            <a:ext cx="672592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160"/>
              </a:spcBef>
            </a:pPr>
            <a:r>
              <a:rPr sz="1100" b="1" spc="20" dirty="0">
                <a:solidFill>
                  <a:srgbClr val="231F20"/>
                </a:solidFill>
                <a:latin typeface="Calibri"/>
                <a:cs typeface="Calibri"/>
              </a:rPr>
              <a:t>Балансировочные</a:t>
            </a:r>
            <a:r>
              <a:rPr sz="1100" b="1" spc="1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9625" y="720001"/>
            <a:ext cx="114935" cy="216535"/>
          </a:xfrm>
          <a:custGeom>
            <a:avLst/>
            <a:gdLst/>
            <a:ahLst/>
            <a:cxnLst/>
            <a:rect l="l" t="t" r="r" b="b"/>
            <a:pathLst>
              <a:path w="114934" h="216534">
                <a:moveTo>
                  <a:pt x="114744" y="0"/>
                </a:moveTo>
                <a:lnTo>
                  <a:pt x="0" y="0"/>
                </a:lnTo>
                <a:lnTo>
                  <a:pt x="0" y="216001"/>
                </a:lnTo>
                <a:lnTo>
                  <a:pt x="114744" y="216001"/>
                </a:lnTo>
                <a:lnTo>
                  <a:pt x="114744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object 1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1487" y="1370725"/>
            <a:ext cx="632494" cy="784616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38989" y="2146726"/>
            <a:ext cx="2216150" cy="27025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6510" marR="508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гидравлической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балансировки,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ограничения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расхода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в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системах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отопления,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холодоснабжения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кондиционирования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водой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или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водным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раствором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этиленгликоля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концен-трацией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более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50%.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6510" marR="5080" indent="2540" algn="just">
              <a:lnSpc>
                <a:spcPts val="900"/>
              </a:lnSpc>
              <a:spcBef>
                <a:spcPts val="50"/>
              </a:spcBef>
            </a:pP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Обеспечивают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энергосбережение,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требуемый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расход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теплоносителя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обеспечения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нужной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температуры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комфортной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работы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системы,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так-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же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позволяют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увеличить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срок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службы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существенно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сократить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количество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неисправ-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ностей.</a:t>
            </a:r>
            <a:endParaRPr sz="800">
              <a:latin typeface="Trebuchet MS"/>
              <a:cs typeface="Trebuchet MS"/>
            </a:endParaRPr>
          </a:p>
          <a:p>
            <a:pPr marL="15875" marR="5080" indent="2540" algn="just">
              <a:lnSpc>
                <a:spcPts val="900"/>
              </a:lnSpc>
              <a:spcBef>
                <a:spcPts val="145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Основные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преимущества: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фиксация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настройки;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возможность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полного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закрытия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без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необходимости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последующей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перенастройке;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может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быть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исполь-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зован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полного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перекрытия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трубопровода;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монтаж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любом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положении;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высокая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пропускная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способность;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наличие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двух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шкал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(грубо/точно)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упрощает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настройку.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КБЧ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10.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702369" y="1439202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743667" y="1431807"/>
            <a:ext cx="175260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25" dirty="0">
                <a:solidFill>
                  <a:srgbClr val="FFFFFF"/>
                </a:solidFill>
                <a:latin typeface="Calibri"/>
                <a:cs typeface="Calibri"/>
              </a:rPr>
              <a:t>«Гранбаланс»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 КБЧ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новый 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87674" y="1034757"/>
            <a:ext cx="132651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Статические</a:t>
            </a:r>
            <a:r>
              <a:rPr sz="1000" b="1" spc="1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чугунные клапаны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2700373" y="1675912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40–500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10…+120°С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1" name="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29178" y="1511763"/>
            <a:ext cx="717344" cy="647211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2679363" y="2146726"/>
            <a:ext cx="2216150" cy="27025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6510" marR="508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гидравлической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балансировки,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ограничения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расхода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в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системах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отопления,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холодоснабжения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кондиционирования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водой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или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водным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раствором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этиленгликоля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концен-трацией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более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50%.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6510" marR="5080" indent="2540" algn="just">
              <a:lnSpc>
                <a:spcPts val="900"/>
              </a:lnSpc>
              <a:spcBef>
                <a:spcPts val="50"/>
              </a:spcBef>
            </a:pP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Обеспечивают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энергосбережение,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требуемый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расход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теплоносителя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обеспечения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нужной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температуры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комфортной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работы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системы,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так-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же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позволяют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увеличить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срок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службы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существенно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сократить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количество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неисправ-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ностей.</a:t>
            </a:r>
            <a:endParaRPr sz="800">
              <a:latin typeface="Trebuchet MS"/>
              <a:cs typeface="Trebuchet MS"/>
            </a:endParaRPr>
          </a:p>
          <a:p>
            <a:pPr marL="15875" marR="5080" indent="2540" algn="just">
              <a:lnSpc>
                <a:spcPts val="900"/>
              </a:lnSpc>
              <a:spcBef>
                <a:spcPts val="145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Основные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преимущества: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фиксация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настройки;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возможность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полного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закрытия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без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необходимости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последующей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перенастройке;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может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быть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исполь-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зован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полного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перекрытия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трубопровода;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монтаж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любом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положении;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высокая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пропускная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способность;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наличие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двух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шкал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(грубо/точно)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упрощает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настройку.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КБЧ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10.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042712" y="1439761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4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084014" y="1432362"/>
            <a:ext cx="128651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«Гранбаланс»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27300" y="1035913"/>
            <a:ext cx="80200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Дроссельные шайбы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19709" y="2147884"/>
            <a:ext cx="2216150" cy="25882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межфланцевое.</a:t>
            </a:r>
            <a:endParaRPr sz="800">
              <a:latin typeface="Trebuchet MS"/>
              <a:cs typeface="Trebuchet MS"/>
            </a:endParaRPr>
          </a:p>
          <a:p>
            <a:pPr marL="16510" marR="508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гидрав-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лической балансировки,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ограничения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расхода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всистемах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отопления,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холодоснаб-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же-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ния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кондиционирования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водой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водным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раствором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этиленгликоля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концентрациейне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более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50%.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5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7145" marR="5080" indent="4445" algn="just">
              <a:lnSpc>
                <a:spcPts val="900"/>
              </a:lnSpc>
              <a:spcBef>
                <a:spcPts val="45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Регулировка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расхода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осуществля-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ется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за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счет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изменения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проходного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сечения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шайбы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посредством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перемещения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регулирующего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болта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открытия/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закрытия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буферных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отверстий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внутри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диафрагмы.</a:t>
            </a:r>
            <a:endParaRPr sz="800">
              <a:latin typeface="Trebuchet MS"/>
              <a:cs typeface="Trebuchet MS"/>
            </a:endParaRPr>
          </a:p>
          <a:p>
            <a:pPr marL="15875" marR="5080" indent="5080" algn="just">
              <a:lnSpc>
                <a:spcPts val="900"/>
              </a:lnSpc>
              <a:spcBef>
                <a:spcPts val="14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Дроссельная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шайба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«Гранбаланс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ДМ»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устанавли-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вается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междуфланцами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и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имеет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возможность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блокировки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настроечной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позиции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величины</a:t>
            </a:r>
            <a:r>
              <a:rPr sz="800" spc="-1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подъема</a:t>
            </a:r>
            <a:r>
              <a:rPr sz="800" spc="-1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штока.</a:t>
            </a:r>
            <a:r>
              <a:rPr sz="800" spc="-1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упрощения</a:t>
            </a:r>
            <a:r>
              <a:rPr sz="800" spc="-1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дроссельной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шайбы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во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фланцевое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соединение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трубопроводов</a:t>
            </a:r>
            <a:r>
              <a:rPr sz="800" spc="-1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конструкции</a:t>
            </a:r>
            <a:r>
              <a:rPr sz="800" spc="-1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шайбы</a:t>
            </a:r>
            <a:r>
              <a:rPr sz="800" spc="-1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предусмотрен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стальной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держатель.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Гранбаланс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ДМ.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5040720" y="1677069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32–125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10…+120°С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30670" y="1187920"/>
            <a:ext cx="852360" cy="819802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369455" y="6165303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5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47188" y="6826623"/>
            <a:ext cx="2216150" cy="311721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9050" marR="5080" indent="-6985" algn="just">
              <a:lnSpc>
                <a:spcPct val="101099"/>
              </a:lnSpc>
              <a:spcBef>
                <a:spcPts val="170"/>
              </a:spcBef>
            </a:pPr>
            <a:r>
              <a:rPr sz="800" b="1" spc="-85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40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сварной,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резьбовой,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 применения: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замкнутые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отоп-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ления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охлаждения</a:t>
            </a:r>
            <a:endParaRPr sz="800" dirty="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 dirty="0">
              <a:latin typeface="Calibri"/>
              <a:cs typeface="Calibri"/>
            </a:endParaRPr>
          </a:p>
          <a:p>
            <a:pPr marL="15875" marR="5715" indent="5715" algn="just">
              <a:lnSpc>
                <a:spcPts val="900"/>
              </a:lnSpc>
              <a:spcBef>
                <a:spcPts val="5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Предназначены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полного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выведения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воздуха 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механических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включений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отопления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охлаждения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специально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высоких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скоростей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потока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теплоносителя,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повышения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эффектив-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ности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работы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продления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срока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службы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установленного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системах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оборудования.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Работа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сепараторов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воздуха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основывается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центробеж-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ном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принципе.</a:t>
            </a:r>
            <a:endParaRPr sz="800" dirty="0">
              <a:latin typeface="Trebuchet MS"/>
              <a:cs typeface="Trebuchet MS"/>
            </a:endParaRPr>
          </a:p>
          <a:p>
            <a:pPr marL="19685" marR="5080" indent="635" algn="just">
              <a:lnSpc>
                <a:spcPts val="900"/>
              </a:lnSpc>
              <a:spcBef>
                <a:spcPts val="14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Благодаря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тангенциально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расположенным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патруб-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кам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сепаратора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жидкость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нем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закручивается,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более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тяжелая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фракция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(жидкость)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прижимается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стенкам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корпуса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сепаратора,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более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легкая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(воздух)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собирается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внутри.</a:t>
            </a:r>
            <a:endParaRPr sz="800" dirty="0">
              <a:latin typeface="Trebuchet MS"/>
              <a:cs typeface="Trebuchet MS"/>
            </a:endParaRPr>
          </a:p>
          <a:p>
            <a:pPr marL="20320" marR="5715" algn="just">
              <a:lnSpc>
                <a:spcPts val="900"/>
              </a:lnSpc>
              <a:spcBef>
                <a:spcPts val="145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3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верхней</a:t>
            </a:r>
            <a:r>
              <a:rPr sz="800" spc="3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части</a:t>
            </a:r>
            <a:r>
              <a:rPr sz="800" spc="3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сепараторов</a:t>
            </a:r>
            <a:r>
              <a:rPr sz="800" spc="3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установлен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воздухоотводчик,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который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автоматически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выво-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дит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воздух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атмосферу.</a:t>
            </a:r>
            <a:endParaRPr sz="800" dirty="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6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исполнения: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20.</a:t>
            </a:r>
            <a:endParaRPr sz="800" dirty="0">
              <a:latin typeface="Trebuchet MS"/>
              <a:cs typeface="Trebuchet MS"/>
            </a:endParaRPr>
          </a:p>
          <a:p>
            <a:pPr marL="21590" marR="27940" indent="-3175" algn="just">
              <a:lnSpc>
                <a:spcPts val="900"/>
              </a:lnSpc>
              <a:spcBef>
                <a:spcPts val="160"/>
              </a:spcBef>
            </a:pP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Среда: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смесь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воды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содержанием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гликоля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до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50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%.</a:t>
            </a:r>
            <a:endParaRPr sz="800" dirty="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6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Максимальная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скорость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потока: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2-4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м/с.</a:t>
            </a:r>
            <a:endParaRPr sz="800" dirty="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В.</a:t>
            </a:r>
            <a:endParaRPr sz="800" dirty="0">
              <a:latin typeface="Calibri"/>
              <a:cs typeface="Calibri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360457" y="6402008"/>
          <a:ext cx="1116330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7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25–600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1,0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35560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+120°С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2" name="object 3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26285" y="5777103"/>
            <a:ext cx="623480" cy="1072299"/>
          </a:xfrm>
          <a:prstGeom prst="rect">
            <a:avLst/>
          </a:prstGeom>
        </p:spPr>
      </p:pic>
      <p:sp>
        <p:nvSpPr>
          <p:cNvPr id="33" name="object 33"/>
          <p:cNvSpPr/>
          <p:nvPr/>
        </p:nvSpPr>
        <p:spPr>
          <a:xfrm>
            <a:off x="2709456" y="6165659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5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10757" y="6158263"/>
            <a:ext cx="34759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52040" algn="l"/>
              </a:tabLst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«Гранэйр»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«Гранэйр»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696757" y="5761294"/>
            <a:ext cx="12312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Сепараторы</a:t>
            </a:r>
            <a:r>
              <a:rPr sz="1000" b="1" spc="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воздуха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688446" y="6873182"/>
            <a:ext cx="2216150" cy="2888615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9050" marR="6985" indent="-6985">
              <a:lnSpc>
                <a:spcPct val="101099"/>
              </a:lnSpc>
              <a:spcBef>
                <a:spcPts val="17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фланцевый,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сварной.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замкнутые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отопле-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ния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охлаждения.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Предназначены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полного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выведения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воздуха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замкнутых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отопления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охлаждения.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Конструкция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сепаратора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торможе-ние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потока,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что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высокую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эффектив-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ность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воздухоотделения.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корпусе сепаратора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находится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сетка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кольцами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Палля,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которая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обе-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спечивает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полное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удаление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свободного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рас-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творенного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воздуха,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микропузырьков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размером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до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20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мкм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помощью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автоматического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воздухоотводчика.</a:t>
            </a:r>
            <a:endParaRPr sz="800">
              <a:latin typeface="Trebuchet MS"/>
              <a:cs typeface="Trebuchet MS"/>
            </a:endParaRPr>
          </a:p>
          <a:p>
            <a:pPr marL="13335" marR="5080" indent="5080" algn="just">
              <a:lnSpc>
                <a:spcPts val="900"/>
              </a:lnSpc>
              <a:spcBef>
                <a:spcPts val="1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Сепараторы,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создавая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гидравлического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сопро-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тивления,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способны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удалять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мелкие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частицы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шлама,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которые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опускаются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дно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камеры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удаляются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помощью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сливного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крана.</a:t>
            </a:r>
            <a:endParaRPr sz="80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6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исполнения: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20.</a:t>
            </a:r>
            <a:endParaRPr sz="800">
              <a:latin typeface="Trebuchet MS"/>
              <a:cs typeface="Trebuchet MS"/>
            </a:endParaRPr>
          </a:p>
          <a:p>
            <a:pPr marL="19685" marR="156845" indent="-1270" algn="just">
              <a:lnSpc>
                <a:spcPct val="108500"/>
              </a:lnSpc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Среда: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смесь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воды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содержанием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гли-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коля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50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%.</a:t>
            </a:r>
            <a:endParaRPr sz="80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8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Максимальная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скорость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потока: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1-1,5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м/с.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С.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37" name="object 37"/>
          <p:cNvGraphicFramePr>
            <a:graphicFrameLocks noGrp="1"/>
          </p:cNvGraphicFramePr>
          <p:nvPr/>
        </p:nvGraphicFramePr>
        <p:xfrm>
          <a:off x="2709457" y="6402368"/>
          <a:ext cx="1164590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6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50–600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7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1,0/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35560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+120°С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8" name="object 3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010533" y="5756726"/>
            <a:ext cx="777117" cy="1145044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475208" y="5471998"/>
            <a:ext cx="672592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60"/>
              </a:spcBef>
            </a:pP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Оборудование</a:t>
            </a:r>
            <a:r>
              <a:rPr sz="1100" b="1" spc="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для</a:t>
            </a:r>
            <a:r>
              <a:rPr sz="1100" b="1" spc="1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отведения</a:t>
            </a:r>
            <a:r>
              <a:rPr sz="1100" b="1" spc="1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воздуха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60464" y="5471998"/>
            <a:ext cx="114935" cy="216535"/>
          </a:xfrm>
          <a:custGeom>
            <a:avLst/>
            <a:gdLst/>
            <a:ahLst/>
            <a:cxnLst/>
            <a:rect l="l" t="t" r="r" b="b"/>
            <a:pathLst>
              <a:path w="114934" h="216535">
                <a:moveTo>
                  <a:pt x="114744" y="0"/>
                </a:moveTo>
                <a:lnTo>
                  <a:pt x="0" y="0"/>
                </a:lnTo>
                <a:lnTo>
                  <a:pt x="0" y="216001"/>
                </a:lnTo>
                <a:lnTo>
                  <a:pt x="114744" y="216001"/>
                </a:lnTo>
                <a:lnTo>
                  <a:pt x="114744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039283" y="6191758"/>
            <a:ext cx="2158365" cy="144145"/>
          </a:xfrm>
          <a:custGeom>
            <a:avLst/>
            <a:gdLst/>
            <a:ahLst/>
            <a:cxnLst/>
            <a:rect l="l" t="t" r="r" b="b"/>
            <a:pathLst>
              <a:path w="2158365" h="144145">
                <a:moveTo>
                  <a:pt x="2158326" y="0"/>
                </a:moveTo>
                <a:lnTo>
                  <a:pt x="0" y="0"/>
                </a:lnTo>
                <a:lnTo>
                  <a:pt x="0" y="144005"/>
                </a:lnTo>
                <a:lnTo>
                  <a:pt x="2158326" y="144005"/>
                </a:lnTo>
                <a:lnTo>
                  <a:pt x="21583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5080580" y="6184362"/>
            <a:ext cx="11226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«Гранрег»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47757" y="5787394"/>
            <a:ext cx="5801995" cy="316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45"/>
              </a:lnSpc>
              <a:spcBef>
                <a:spcPts val="100"/>
              </a:spcBef>
              <a:tabLst>
                <a:tab pos="4691380" algn="l"/>
              </a:tabLst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Центробежные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	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Воздухоотводчики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145"/>
              </a:lnSpc>
            </a:pP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сепараторы</a:t>
            </a:r>
            <a:r>
              <a:rPr sz="1000" b="1" spc="1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воздуха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018269" y="6899281"/>
            <a:ext cx="2210435" cy="159512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резьбовой.</a:t>
            </a:r>
            <a:endParaRPr sz="800">
              <a:latin typeface="Trebuchet MS"/>
              <a:cs typeface="Trebuchet MS"/>
            </a:endParaRPr>
          </a:p>
          <a:p>
            <a:pPr marL="16510" marR="508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spc="1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теплоснабжения,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нефтегазовая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другие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отрасли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19685" indent="5715" algn="just">
              <a:lnSpc>
                <a:spcPts val="900"/>
              </a:lnSpc>
              <a:spcBef>
                <a:spcPts val="5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удаления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газов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жидкостных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процессе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работы,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запуска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воздуха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систему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дренаже.</a:t>
            </a:r>
            <a:endParaRPr sz="800">
              <a:latin typeface="Trebuchet MS"/>
              <a:cs typeface="Trebuchet MS"/>
            </a:endParaRPr>
          </a:p>
          <a:p>
            <a:pPr marL="21590" marR="38735" algn="just">
              <a:lnSpc>
                <a:spcPts val="1040"/>
              </a:lnSpc>
              <a:spcBef>
                <a:spcPts val="3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AISI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304.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VMQ-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60.</a:t>
            </a:r>
            <a:endParaRPr sz="80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3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седлового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СКФ-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26.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7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КАТ12.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45" name="object 45"/>
          <p:cNvGraphicFramePr>
            <a:graphicFrameLocks noGrp="1"/>
          </p:cNvGraphicFramePr>
          <p:nvPr/>
        </p:nvGraphicFramePr>
        <p:xfrm>
          <a:off x="5039280" y="6428468"/>
          <a:ext cx="1080134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7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6540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15–20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7683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1,6–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2,5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17145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20…+180°С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6" name="object 4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58788" y="5711761"/>
            <a:ext cx="880643" cy="1180807"/>
          </a:xfrm>
          <a:prstGeom prst="rect">
            <a:avLst/>
          </a:prstGeom>
        </p:spPr>
      </p:pic>
      <p:grpSp>
        <p:nvGrpSpPr>
          <p:cNvPr id="47" name="object 47"/>
          <p:cNvGrpSpPr/>
          <p:nvPr/>
        </p:nvGrpSpPr>
        <p:grpSpPr>
          <a:xfrm>
            <a:off x="6591079" y="330350"/>
            <a:ext cx="597535" cy="179070"/>
            <a:chOff x="6591079" y="330350"/>
            <a:chExt cx="597535" cy="179070"/>
          </a:xfrm>
        </p:grpSpPr>
        <p:sp>
          <p:nvSpPr>
            <p:cNvPr id="48" name="object 48"/>
            <p:cNvSpPr/>
            <p:nvPr/>
          </p:nvSpPr>
          <p:spPr>
            <a:xfrm>
              <a:off x="6591079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03462" y="330350"/>
              <a:ext cx="178765" cy="178892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6620497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15917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80B3CC4A-7D0F-F567-5A60-ABDB9192F9A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992" y="41825"/>
            <a:ext cx="1720577" cy="480364"/>
          </a:xfrm>
          <a:prstGeom prst="rect">
            <a:avLst/>
          </a:prstGeom>
        </p:spPr>
      </p:pic>
      <p:pic>
        <p:nvPicPr>
          <p:cNvPr id="53" name="object 10">
            <a:extLst>
              <a:ext uri="{FF2B5EF4-FFF2-40B4-BE49-F238E27FC236}">
                <a16:creationId xmlns:a16="http://schemas.microsoft.com/office/drawing/2014/main" id="{863C3B62-08CB-FE14-FC39-2932ECDD1B81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46960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161003"/>
            <a:ext cx="360680" cy="215900"/>
          </a:xfrm>
          <a:custGeom>
            <a:avLst/>
            <a:gdLst/>
            <a:ahLst/>
            <a:cxnLst/>
            <a:rect l="l" t="t" r="r" b="b"/>
            <a:pathLst>
              <a:path w="360680" h="215900">
                <a:moveTo>
                  <a:pt x="0" y="215569"/>
                </a:moveTo>
                <a:lnTo>
                  <a:pt x="360451" y="215569"/>
                </a:lnTo>
                <a:lnTo>
                  <a:pt x="36045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0451" y="10161003"/>
            <a:ext cx="114935" cy="215900"/>
            <a:chOff x="360451" y="10161003"/>
            <a:chExt cx="114935" cy="215900"/>
          </a:xfrm>
        </p:grpSpPr>
        <p:sp>
          <p:nvSpPr>
            <p:cNvPr id="4" name="object 4"/>
            <p:cNvSpPr/>
            <p:nvPr/>
          </p:nvSpPr>
          <p:spPr>
            <a:xfrm>
              <a:off x="473494" y="10161003"/>
              <a:ext cx="1905" cy="215900"/>
            </a:xfrm>
            <a:custGeom>
              <a:avLst/>
              <a:gdLst/>
              <a:ahLst/>
              <a:cxnLst/>
              <a:rect l="l" t="t" r="r" b="b"/>
              <a:pathLst>
                <a:path w="1904" h="215900">
                  <a:moveTo>
                    <a:pt x="0" y="215569"/>
                  </a:moveTo>
                  <a:lnTo>
                    <a:pt x="1701" y="215569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45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699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7299" y="10176069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18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70202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4738" y="720001"/>
            <a:ext cx="4387215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37465">
              <a:lnSpc>
                <a:spcPct val="100000"/>
              </a:lnSpc>
              <a:spcBef>
                <a:spcPts val="160"/>
              </a:spcBef>
            </a:pP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Оборудование</a:t>
            </a:r>
            <a:r>
              <a:rPr sz="1100" b="1" spc="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для</a:t>
            </a:r>
            <a:r>
              <a:rPr sz="1100" b="1" spc="1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отведения</a:t>
            </a:r>
            <a:r>
              <a:rPr sz="1100" b="1" spc="1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воздуха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9994" y="720001"/>
            <a:ext cx="114935" cy="216535"/>
          </a:xfrm>
          <a:custGeom>
            <a:avLst/>
            <a:gdLst/>
            <a:ahLst/>
            <a:cxnLst/>
            <a:rect l="l" t="t" r="r" b="b"/>
            <a:pathLst>
              <a:path w="114934" h="216534">
                <a:moveTo>
                  <a:pt x="114744" y="0"/>
                </a:moveTo>
                <a:lnTo>
                  <a:pt x="0" y="0"/>
                </a:lnTo>
                <a:lnTo>
                  <a:pt x="0" y="216001"/>
                </a:lnTo>
                <a:lnTo>
                  <a:pt x="114744" y="216001"/>
                </a:lnTo>
                <a:lnTo>
                  <a:pt x="114744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0184" y="1504797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1481" y="1497402"/>
            <a:ext cx="11226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«Гранрег»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7482" y="1035554"/>
            <a:ext cx="1309370" cy="4572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15621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Воздухоотводчики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для</a:t>
            </a:r>
            <a:r>
              <a:rPr sz="1000" b="1" spc="1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сброса</a:t>
            </a:r>
            <a:r>
              <a:rPr sz="1000" b="1" spc="10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воздуха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080"/>
              </a:lnSpc>
            </a:pP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и</a:t>
            </a:r>
            <a:r>
              <a:rPr sz="10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устранения</a:t>
            </a:r>
            <a:r>
              <a:rPr sz="10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вакуума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14" name="object 14"/>
          <p:cNvGraphicFramePr>
            <a:graphicFrameLocks noGrp="1"/>
          </p:cNvGraphicFramePr>
          <p:nvPr/>
        </p:nvGraphicFramePr>
        <p:xfrm>
          <a:off x="360180" y="1759507"/>
          <a:ext cx="1008380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5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6540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50–200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7683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1,0–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2,5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17145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+80°С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object 15"/>
          <p:cNvSpPr txBox="1"/>
          <p:nvPr/>
        </p:nvSpPr>
        <p:spPr>
          <a:xfrm>
            <a:off x="339171" y="2230323"/>
            <a:ext cx="2216150" cy="228092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7145" marR="10160" indent="-5080">
              <a:lnSpc>
                <a:spcPct val="101099"/>
              </a:lnSpc>
              <a:spcBef>
                <a:spcPts val="17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фланцевый,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резьбовой.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1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1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водоснабжения,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канализации,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жидкостные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различных</a:t>
            </a:r>
            <a:endParaRPr sz="800">
              <a:latin typeface="Trebuchet MS"/>
              <a:cs typeface="Trebuchet MS"/>
            </a:endParaRPr>
          </a:p>
          <a:p>
            <a:pPr marL="17145" marR="23495">
              <a:lnSpc>
                <a:spcPts val="900"/>
              </a:lnSpc>
              <a:spcBef>
                <a:spcPts val="2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отраслях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промышленности,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капельного орошения.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0320" marR="5080" indent="1905" algn="just">
              <a:lnSpc>
                <a:spcPts val="900"/>
              </a:lnSpc>
              <a:spcBef>
                <a:spcPts val="5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Предназначены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быстрого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впуска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воздуха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в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систему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предотвращения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образования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вакуума,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предотвращения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кавитационных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разру-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шений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разрыва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трубопровода,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удаления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воздуха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системы,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находящейся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под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давлением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время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пуска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течение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ее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работы.</a:t>
            </a:r>
            <a:endParaRPr sz="800">
              <a:latin typeface="Trebuchet MS"/>
              <a:cs typeface="Trebuchet MS"/>
            </a:endParaRPr>
          </a:p>
          <a:p>
            <a:pPr marL="22225" marR="5080" algn="just">
              <a:lnSpc>
                <a:spcPts val="900"/>
              </a:lnSpc>
              <a:spcBef>
                <a:spcPts val="140"/>
              </a:spcBef>
            </a:pP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Производятся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трех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типов: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кинетические,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авто-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матические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комбинированные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различных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материалов.</a:t>
            </a:r>
            <a:endParaRPr sz="800">
              <a:latin typeface="Trebuchet MS"/>
              <a:cs typeface="Trebuchet MS"/>
            </a:endParaRPr>
          </a:p>
          <a:p>
            <a:pPr marL="21590" marR="52705" algn="just">
              <a:lnSpc>
                <a:spcPts val="1040"/>
              </a:lnSpc>
              <a:spcBef>
                <a:spcPts val="3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чугун,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Материалы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уплотнений: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EPDM.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2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КАТ70,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КАТ71,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КАТ75.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5198" y="1064432"/>
            <a:ext cx="741900" cy="1038660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2701442" y="1494002"/>
            <a:ext cx="2160270" cy="144145"/>
            <a:chOff x="2701442" y="1494002"/>
            <a:chExt cx="2160270" cy="144145"/>
          </a:xfrm>
        </p:grpSpPr>
        <p:sp>
          <p:nvSpPr>
            <p:cNvPr id="18" name="object 18"/>
            <p:cNvSpPr/>
            <p:nvPr/>
          </p:nvSpPr>
          <p:spPr>
            <a:xfrm>
              <a:off x="2701442" y="1494002"/>
              <a:ext cx="2160270" cy="144145"/>
            </a:xfrm>
            <a:custGeom>
              <a:avLst/>
              <a:gdLst/>
              <a:ahLst/>
              <a:cxnLst/>
              <a:rect l="l" t="t" r="r" b="b"/>
              <a:pathLst>
                <a:path w="2160270" h="144144">
                  <a:moveTo>
                    <a:pt x="2160003" y="0"/>
                  </a:moveTo>
                  <a:lnTo>
                    <a:pt x="0" y="0"/>
                  </a:lnTo>
                  <a:lnTo>
                    <a:pt x="0" y="144005"/>
                  </a:lnTo>
                  <a:lnTo>
                    <a:pt x="2160003" y="144005"/>
                  </a:lnTo>
                  <a:lnTo>
                    <a:pt x="2160003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5483" y="1517793"/>
              <a:ext cx="1068241" cy="115925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2742740" y="1486602"/>
            <a:ext cx="107569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30" dirty="0">
                <a:solidFill>
                  <a:srgbClr val="FFFFFF"/>
                </a:solidFill>
                <a:latin typeface="Calibri"/>
                <a:cs typeface="Calibri"/>
              </a:rPr>
              <a:t>«Гранрег»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80429" y="2201523"/>
            <a:ext cx="2216150" cy="27203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резьбовой.</a:t>
            </a:r>
            <a:endParaRPr sz="800">
              <a:latin typeface="Trebuchet MS"/>
              <a:cs typeface="Trebuchet MS"/>
            </a:endParaRPr>
          </a:p>
          <a:p>
            <a:pPr marL="21590" marR="5080" indent="-3175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отопления,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охлаж-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дения.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5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4445" algn="just">
              <a:lnSpc>
                <a:spcPts val="900"/>
              </a:lnSpc>
              <a:spcBef>
                <a:spcPts val="45"/>
              </a:spcBef>
            </a:pP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Воздухоотводчик</a:t>
            </a:r>
            <a:r>
              <a:rPr sz="800" spc="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устанавливается</a:t>
            </a:r>
            <a:r>
              <a:rPr sz="800" spc="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местах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скопления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воздуха.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Работа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устройства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основана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поплавковом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принципе: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воздух,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попадающий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внутрь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воздухоотводчика,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понижает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уровень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воды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внутри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клапана,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опуская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поплавок,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который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откры-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вает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клапан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выпуска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воздуха.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выпуске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воз-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духа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уровень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воды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внутри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клапана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повышается,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поплавок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всплывает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закрывает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клапан.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Благодаря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своим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небольшим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размерам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может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быть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легко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уста-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новлен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любую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систему.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Относительно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большая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надувная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подушка,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установленная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верхней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части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каждой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модели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линейки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воздухоотводчиков,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защиту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седла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клапана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загрязнения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исключает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появление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утечек.</a:t>
            </a:r>
            <a:endParaRPr sz="80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6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исполнения: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латунь.</a:t>
            </a:r>
            <a:endParaRPr sz="800">
              <a:latin typeface="Trebuchet MS"/>
              <a:cs typeface="Trebuchet MS"/>
            </a:endParaRPr>
          </a:p>
          <a:p>
            <a:pPr marL="21590" marR="27305" indent="-3175" algn="just">
              <a:lnSpc>
                <a:spcPts val="900"/>
              </a:lnSpc>
              <a:spcBef>
                <a:spcPts val="160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Среда: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вода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смесь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воды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содержанием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гликоля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до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50</a:t>
            </a:r>
            <a:r>
              <a:rPr sz="800" spc="-1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%.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КАТ88.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2701439" y="1730707"/>
          <a:ext cx="1044575" cy="391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805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1,0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287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10…+110°С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object 23"/>
          <p:cNvSpPr txBox="1"/>
          <p:nvPr/>
        </p:nvSpPr>
        <p:spPr>
          <a:xfrm>
            <a:off x="2688739" y="1089553"/>
            <a:ext cx="112331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Воздухоотводчики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из</a:t>
            </a:r>
            <a:r>
              <a:rPr sz="1000" b="1" spc="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латуни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24" name="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85082" y="1084503"/>
            <a:ext cx="739495" cy="973424"/>
          </a:xfrm>
          <a:prstGeom prst="rect">
            <a:avLst/>
          </a:prstGeom>
        </p:spPr>
      </p:pic>
      <p:sp>
        <p:nvSpPr>
          <p:cNvPr id="25" name="object 25"/>
          <p:cNvSpPr/>
          <p:nvPr/>
        </p:nvSpPr>
        <p:spPr>
          <a:xfrm>
            <a:off x="5039995" y="720001"/>
            <a:ext cx="1905" cy="216535"/>
          </a:xfrm>
          <a:custGeom>
            <a:avLst/>
            <a:gdLst/>
            <a:ahLst/>
            <a:cxnLst/>
            <a:rect l="l" t="t" r="r" b="b"/>
            <a:pathLst>
              <a:path w="1904" h="216534">
                <a:moveTo>
                  <a:pt x="0" y="216001"/>
                </a:moveTo>
                <a:lnTo>
                  <a:pt x="1714" y="216001"/>
                </a:lnTo>
                <a:lnTo>
                  <a:pt x="1714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154752" y="720001"/>
            <a:ext cx="2045335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160"/>
              </a:spcBef>
            </a:pP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Гидравлические</a:t>
            </a:r>
            <a:r>
              <a:rPr sz="1100" b="1" spc="2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стрелки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5041709" y="721588"/>
            <a:ext cx="113664" cy="213360"/>
          </a:xfrm>
          <a:custGeom>
            <a:avLst/>
            <a:gdLst/>
            <a:ahLst/>
            <a:cxnLst/>
            <a:rect l="l" t="t" r="r" b="b"/>
            <a:pathLst>
              <a:path w="113664" h="213359">
                <a:moveTo>
                  <a:pt x="113042" y="0"/>
                </a:moveTo>
                <a:lnTo>
                  <a:pt x="0" y="0"/>
                </a:lnTo>
                <a:lnTo>
                  <a:pt x="0" y="212826"/>
                </a:lnTo>
                <a:lnTo>
                  <a:pt x="113042" y="212826"/>
                </a:lnTo>
                <a:lnTo>
                  <a:pt x="113042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039995" y="1511973"/>
            <a:ext cx="2155825" cy="144145"/>
          </a:xfrm>
          <a:custGeom>
            <a:avLst/>
            <a:gdLst/>
            <a:ahLst/>
            <a:cxnLst/>
            <a:rect l="l" t="t" r="r" b="b"/>
            <a:pathLst>
              <a:path w="2155825" h="144144">
                <a:moveTo>
                  <a:pt x="2155228" y="0"/>
                </a:moveTo>
                <a:lnTo>
                  <a:pt x="0" y="0"/>
                </a:lnTo>
                <a:lnTo>
                  <a:pt x="0" y="144005"/>
                </a:lnTo>
                <a:lnTo>
                  <a:pt x="2155228" y="144005"/>
                </a:lnTo>
                <a:lnTo>
                  <a:pt x="2155228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081300" y="1504575"/>
            <a:ext cx="136906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«Гранконнект»</a:t>
            </a:r>
            <a:r>
              <a:rPr sz="80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018247" y="2219540"/>
            <a:ext cx="2216785" cy="273812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9685" marR="7620" indent="-6985">
              <a:lnSpc>
                <a:spcPct val="101099"/>
              </a:lnSpc>
              <a:spcBef>
                <a:spcPts val="17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сварной,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закрытые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отопле-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ния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холодоснабжения.</a:t>
            </a:r>
            <a:endParaRPr sz="800">
              <a:latin typeface="Trebuchet MS"/>
              <a:cs typeface="Trebuchet MS"/>
            </a:endParaRPr>
          </a:p>
          <a:p>
            <a:pPr marL="19685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0955" marR="5080" indent="1270" algn="just">
              <a:lnSpc>
                <a:spcPts val="900"/>
              </a:lnSpc>
              <a:spcBef>
                <a:spcPts val="50"/>
              </a:spcBef>
            </a:pP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Гидравлическая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стрелка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используется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развязки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первичного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(котлового)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вторичного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(отопитель-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ного)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контура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потребителя,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обеспечивая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защиту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насосов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перегрузок.</a:t>
            </a:r>
            <a:endParaRPr sz="800">
              <a:latin typeface="Trebuchet MS"/>
              <a:cs typeface="Trebuchet MS"/>
            </a:endParaRPr>
          </a:p>
          <a:p>
            <a:pPr marL="17145" marR="5080" indent="5080" algn="just">
              <a:lnSpc>
                <a:spcPts val="900"/>
              </a:lnSpc>
              <a:spcBef>
                <a:spcPts val="14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Может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применяться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этиленгликолевых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смесей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концентрацией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более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50</a:t>
            </a:r>
            <a:r>
              <a:rPr sz="800" spc="-1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60" dirty="0">
                <a:solidFill>
                  <a:srgbClr val="231F20"/>
                </a:solidFill>
                <a:latin typeface="Trebuchet MS"/>
                <a:cs typeface="Trebuchet MS"/>
              </a:rPr>
              <a:t>%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системах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холо-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доснабжения.</a:t>
            </a:r>
            <a:endParaRPr sz="800">
              <a:latin typeface="Trebuchet MS"/>
              <a:cs typeface="Trebuchet MS"/>
            </a:endParaRPr>
          </a:p>
          <a:p>
            <a:pPr marL="17145" marR="9525" indent="5715" algn="just">
              <a:lnSpc>
                <a:spcPts val="900"/>
              </a:lnSpc>
              <a:spcBef>
                <a:spcPts val="145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Гидравлическая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стрелка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используется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сепарации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автоматического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удаления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растворен-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ных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газов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теплоносителе.</a:t>
            </a:r>
            <a:endParaRPr sz="800">
              <a:latin typeface="Trebuchet MS"/>
              <a:cs typeface="Trebuchet MS"/>
            </a:endParaRPr>
          </a:p>
          <a:p>
            <a:pPr marL="22860" algn="just">
              <a:lnSpc>
                <a:spcPts val="930"/>
              </a:lnSpc>
              <a:spcBef>
                <a:spcPts val="60"/>
              </a:spcBef>
            </a:pPr>
            <a:r>
              <a:rPr sz="800" spc="80" dirty="0">
                <a:solidFill>
                  <a:srgbClr val="231F20"/>
                </a:solidFill>
                <a:latin typeface="Trebuchet MS"/>
                <a:cs typeface="Trebuchet MS"/>
              </a:rPr>
              <a:t>Производимые</a:t>
            </a:r>
            <a:r>
              <a:rPr sz="800" spc="1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модифик</a:t>
            </a:r>
            <a:r>
              <a:rPr sz="800" spc="-1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ации</a:t>
            </a:r>
            <a:r>
              <a:rPr sz="800" spc="1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235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800" spc="1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сери</a:t>
            </a:r>
            <a:r>
              <a:rPr sz="800" spc="-1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я</a:t>
            </a:r>
            <a:endParaRPr sz="800">
              <a:latin typeface="Trebuchet MS"/>
              <a:cs typeface="Trebuchet MS"/>
            </a:endParaRPr>
          </a:p>
          <a:p>
            <a:pPr marL="18415" marR="5080" indent="-6350" algn="just">
              <a:lnSpc>
                <a:spcPts val="900"/>
              </a:lnSpc>
              <a:spcBef>
                <a:spcPts val="5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«Гранконнект»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«Гранконнект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С».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Отличительная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особенность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серии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«Гранконнект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С»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210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повышен-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эффективность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удаления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воздуха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основе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применения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конструкции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специального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отсека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кольцами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Палля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возможность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работы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качестве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шламоотделителя.</a:t>
            </a:r>
            <a:endParaRPr sz="800">
              <a:latin typeface="Trebuchet MS"/>
              <a:cs typeface="Trebuchet MS"/>
            </a:endParaRPr>
          </a:p>
          <a:p>
            <a:pPr marL="19685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Гранконнект,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Гранконнект</a:t>
            </a:r>
            <a:r>
              <a:rPr sz="800" b="1" spc="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С.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31" name="object 31"/>
          <p:cNvGraphicFramePr>
            <a:graphicFrameLocks noGrp="1"/>
          </p:cNvGraphicFramePr>
          <p:nvPr/>
        </p:nvGraphicFramePr>
        <p:xfrm>
          <a:off x="5040000" y="1748679"/>
          <a:ext cx="900430" cy="4159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75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6540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50–400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7683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1,0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225">
                <a:tc>
                  <a:txBody>
                    <a:bodyPr/>
                    <a:lstStyle/>
                    <a:p>
                      <a:pPr marR="17145" algn="ctr">
                        <a:lnSpc>
                          <a:spcPts val="750"/>
                        </a:lnSpc>
                        <a:spcBef>
                          <a:spcPts val="330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41910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10…+110°С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2" name="object 32"/>
          <p:cNvSpPr txBox="1"/>
          <p:nvPr/>
        </p:nvSpPr>
        <p:spPr>
          <a:xfrm>
            <a:off x="5027300" y="1107525"/>
            <a:ext cx="969644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Гидравлические стрелки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33" name="object 3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48444" y="936003"/>
            <a:ext cx="613174" cy="1279689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360184" y="5475605"/>
            <a:ext cx="1905" cy="216535"/>
          </a:xfrm>
          <a:custGeom>
            <a:avLst/>
            <a:gdLst/>
            <a:ahLst/>
            <a:cxnLst/>
            <a:rect l="l" t="t" r="r" b="b"/>
            <a:pathLst>
              <a:path w="1904" h="216535">
                <a:moveTo>
                  <a:pt x="0" y="216001"/>
                </a:moveTo>
                <a:lnTo>
                  <a:pt x="1701" y="216001"/>
                </a:lnTo>
                <a:lnTo>
                  <a:pt x="1701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474929" y="5475605"/>
            <a:ext cx="438531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160"/>
              </a:spcBef>
            </a:pP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Расширительные</a:t>
            </a:r>
            <a:r>
              <a:rPr sz="1100" b="1" spc="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баки</a:t>
            </a:r>
            <a:r>
              <a:rPr sz="1100" b="1" spc="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и</a:t>
            </a:r>
            <a:r>
              <a:rPr sz="1100" b="1" spc="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установки</a:t>
            </a:r>
            <a:r>
              <a:rPr sz="1100" b="1" spc="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поддержания</a:t>
            </a:r>
            <a:r>
              <a:rPr sz="1100" b="1" spc="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давления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61886" y="5477192"/>
            <a:ext cx="113664" cy="213360"/>
          </a:xfrm>
          <a:custGeom>
            <a:avLst/>
            <a:gdLst/>
            <a:ahLst/>
            <a:cxnLst/>
            <a:rect l="l" t="t" r="r" b="b"/>
            <a:pathLst>
              <a:path w="113665" h="213360">
                <a:moveTo>
                  <a:pt x="113042" y="0"/>
                </a:moveTo>
                <a:lnTo>
                  <a:pt x="0" y="0"/>
                </a:lnTo>
                <a:lnTo>
                  <a:pt x="0" y="212826"/>
                </a:lnTo>
                <a:lnTo>
                  <a:pt x="113042" y="212826"/>
                </a:lnTo>
                <a:lnTo>
                  <a:pt x="113042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700185" y="6195593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2741481" y="6188203"/>
            <a:ext cx="12579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«Гранлевел»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60184" y="6195593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401481" y="6188203"/>
            <a:ext cx="12579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«Гранлевел»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39200" y="6902466"/>
            <a:ext cx="2218690" cy="250952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9050" marR="7620" indent="-6985" algn="just">
              <a:lnSpc>
                <a:spcPct val="98700"/>
              </a:lnSpc>
              <a:spcBef>
                <a:spcPts val="19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исполнения: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вертикальный/горизонтальный.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отопления,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охлаж-дения;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горячего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холодного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водоснаб-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жения.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7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4445" algn="just">
              <a:lnSpc>
                <a:spcPts val="900"/>
              </a:lnSpc>
              <a:spcBef>
                <a:spcPts val="5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Баки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типа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НМ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210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незаменяемой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мембраной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отопления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охлаждения;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баки типа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М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215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800" spc="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заменяемой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мембраной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отопления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охлаждения;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баки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типа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95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гидроаккумуляторы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заменяемой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мембраной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водоснаб-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жения.</a:t>
            </a:r>
            <a:endParaRPr sz="800">
              <a:latin typeface="Trebuchet MS"/>
              <a:cs typeface="Trebuchet MS"/>
            </a:endParaRPr>
          </a:p>
          <a:p>
            <a:pPr marL="15875" marR="8255" indent="5715" algn="just">
              <a:lnSpc>
                <a:spcPct val="101099"/>
              </a:lnSpc>
              <a:spcBef>
                <a:spcPts val="5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Расширительные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баки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используются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компен-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сации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температурных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расширений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теплоносителя.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Гидроаккумуляторы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используются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предотвра-</a:t>
            </a:r>
            <a:endParaRPr sz="800">
              <a:latin typeface="Trebuchet MS"/>
              <a:cs typeface="Trebuchet MS"/>
            </a:endParaRPr>
          </a:p>
          <a:p>
            <a:pPr marL="20320" marR="20320" algn="just">
              <a:lnSpc>
                <a:spcPts val="900"/>
              </a:lnSpc>
              <a:spcBef>
                <a:spcPts val="20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щения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гидроудара,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резервного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накопления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воды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защиты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насосов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частого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включения/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выключения.</a:t>
            </a:r>
            <a:endParaRPr sz="800">
              <a:latin typeface="Trebuchet MS"/>
              <a:cs typeface="Trebuchet MS"/>
            </a:endParaRPr>
          </a:p>
          <a:p>
            <a:pPr marL="15875" marR="30480" indent="4445" algn="just">
              <a:lnSpc>
                <a:spcPts val="900"/>
              </a:lnSpc>
              <a:spcBef>
                <a:spcPts val="140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Баки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могут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применяться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этиленгликолевых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смесей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концентрацией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более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50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%.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НМ,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М,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А.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42" name="object 42"/>
          <p:cNvGraphicFramePr>
            <a:graphicFrameLocks noGrp="1"/>
          </p:cNvGraphicFramePr>
          <p:nvPr/>
        </p:nvGraphicFramePr>
        <p:xfrm>
          <a:off x="2700182" y="6432307"/>
          <a:ext cx="1259839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V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150–8000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л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35560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+70°С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3" name="object 43"/>
          <p:cNvGraphicFramePr>
            <a:graphicFrameLocks noGrp="1"/>
          </p:cNvGraphicFramePr>
          <p:nvPr/>
        </p:nvGraphicFramePr>
        <p:xfrm>
          <a:off x="360180" y="6432307"/>
          <a:ext cx="1259839" cy="4159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9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V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8–8000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л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6510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6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0,6/1,0/1,6</a:t>
                      </a:r>
                      <a:r>
                        <a:rPr sz="700" spc="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225">
                <a:tc>
                  <a:txBody>
                    <a:bodyPr/>
                    <a:lstStyle/>
                    <a:p>
                      <a:pPr marL="35560">
                        <a:lnSpc>
                          <a:spcPts val="750"/>
                        </a:lnSpc>
                        <a:spcBef>
                          <a:spcPts val="330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41910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10…+100°С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4" name="object 44"/>
          <p:cNvSpPr txBox="1"/>
          <p:nvPr/>
        </p:nvSpPr>
        <p:spPr>
          <a:xfrm>
            <a:off x="347482" y="5791153"/>
            <a:ext cx="13296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Расширительные</a:t>
            </a:r>
            <a:r>
              <a:rPr sz="1000" b="1" spc="1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31F20"/>
                </a:solidFill>
                <a:latin typeface="Calibri"/>
                <a:cs typeface="Calibri"/>
              </a:rPr>
              <a:t>баки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45" name="object 4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817797" y="5929923"/>
            <a:ext cx="542180" cy="951800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2687481" y="5791153"/>
            <a:ext cx="1604010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Автоматические</a:t>
            </a:r>
            <a:r>
              <a:rPr sz="1000" b="1" spc="1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установки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поддержания</a:t>
            </a:r>
            <a:r>
              <a:rPr sz="1000" b="1" spc="10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давления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678429" y="6912782"/>
            <a:ext cx="2216785" cy="337756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7145" marR="5080" indent="2540" algn="just">
              <a:lnSpc>
                <a:spcPts val="900"/>
              </a:lnSpc>
              <a:spcBef>
                <a:spcPts val="180"/>
              </a:spcBef>
            </a:pPr>
            <a:r>
              <a:rPr sz="800" b="1" spc="2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закрытые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отоп-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ления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охлаждения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(для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поддержания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постоян-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ного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давления,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компенсации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температурных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расширений,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деаэрации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компенсации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потерь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заполнения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отопления).</a:t>
            </a:r>
            <a:endParaRPr sz="800">
              <a:latin typeface="Trebuchet MS"/>
              <a:cs typeface="Trebuchet MS"/>
            </a:endParaRPr>
          </a:p>
          <a:p>
            <a:pPr marL="19685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9685" algn="just">
              <a:lnSpc>
                <a:spcPts val="900"/>
              </a:lnSpc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Автоматические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поддержания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давления</a:t>
            </a:r>
            <a:endParaRPr sz="800">
              <a:latin typeface="Trebuchet MS"/>
              <a:cs typeface="Trebuchet MS"/>
            </a:endParaRPr>
          </a:p>
          <a:p>
            <a:pPr marL="17145" marR="22860" indent="-5080" algn="just">
              <a:lnSpc>
                <a:spcPts val="900"/>
              </a:lnSpc>
              <a:spcBef>
                <a:spcPts val="50"/>
              </a:spcBef>
            </a:pP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«Гранлевел»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поддерживают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требуемое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давление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в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системе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узком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диапазоне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(±0,02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МПа)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во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всех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режимах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эксплуатации,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а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компенсируют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тепловые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расширения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теплоносителя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системах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отопления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охлаждения.</a:t>
            </a:r>
            <a:endParaRPr sz="800">
              <a:latin typeface="Trebuchet MS"/>
              <a:cs typeface="Trebuchet MS"/>
            </a:endParaRPr>
          </a:p>
          <a:p>
            <a:pPr marL="17145" marR="5080" indent="4445" algn="just">
              <a:lnSpc>
                <a:spcPts val="900"/>
              </a:lnSpc>
              <a:spcBef>
                <a:spcPts val="140"/>
              </a:spcBef>
            </a:pP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В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стандартном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исполнении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установка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состоит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следующих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частей: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мембранный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расшири-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тельный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бак,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блок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управления,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подсоединение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баку.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Вода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воздушная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среда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баке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разделены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заменяемой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мембраной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высококачественной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бутиловой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резины,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которая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характеризуется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очень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низкой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газовой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проницаемостью.</a:t>
            </a:r>
            <a:endParaRPr sz="800">
              <a:latin typeface="Trebuchet MS"/>
              <a:cs typeface="Trebuchet MS"/>
            </a:endParaRPr>
          </a:p>
          <a:p>
            <a:pPr marL="17145" marR="6350" indent="5715" algn="just">
              <a:lnSpc>
                <a:spcPts val="900"/>
              </a:lnSpc>
              <a:spcBef>
                <a:spcPts val="145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Наличие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интерфейса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Modbus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управления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диспетчеризации.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Интуитивно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понятное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управле-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ние</a:t>
            </a:r>
            <a:r>
              <a:rPr sz="800" spc="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установкой</a:t>
            </a:r>
            <a:r>
              <a:rPr sz="800" spc="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обеспечивается</a:t>
            </a:r>
            <a:r>
              <a:rPr sz="800" spc="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помощью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контроллера,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меню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которого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запрограммировано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русском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языке.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Установки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могут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применяться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этиленгликолевыми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смесями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концентрацией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более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40</a:t>
            </a:r>
            <a:r>
              <a:rPr sz="800" spc="-1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%.</a:t>
            </a:r>
            <a:endParaRPr sz="800">
              <a:latin typeface="Trebuchet MS"/>
              <a:cs typeface="Trebuchet MS"/>
            </a:endParaRPr>
          </a:p>
          <a:p>
            <a:pPr marL="22225" marR="254635" indent="-2540">
              <a:lnSpc>
                <a:spcPts val="900"/>
              </a:lnSpc>
              <a:spcBef>
                <a:spcPts val="42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на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базе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насосов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ВМН1,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ВМН2,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ВМН4,</a:t>
            </a:r>
            <a:r>
              <a:rPr sz="800" b="1" spc="5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ВМН5.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48" name="object 4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946774" y="5967284"/>
            <a:ext cx="1040182" cy="921918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370507" y="330350"/>
            <a:ext cx="597535" cy="179070"/>
            <a:chOff x="370507" y="330350"/>
            <a:chExt cx="597535" cy="179070"/>
          </a:xfrm>
        </p:grpSpPr>
        <p:sp>
          <p:nvSpPr>
            <p:cNvPr id="50" name="object 50"/>
            <p:cNvSpPr/>
            <p:nvPr/>
          </p:nvSpPr>
          <p:spPr>
            <a:xfrm>
              <a:off x="370507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2891" y="330350"/>
              <a:ext cx="178765" cy="178892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399935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35" y="42862"/>
                  </a:moveTo>
                  <a:lnTo>
                    <a:pt x="63779" y="76974"/>
                  </a:lnTo>
                  <a:lnTo>
                    <a:pt x="63817" y="7175"/>
                  </a:lnTo>
                  <a:lnTo>
                    <a:pt x="76454" y="7175"/>
                  </a:lnTo>
                  <a:lnTo>
                    <a:pt x="76454" y="0"/>
                  </a:lnTo>
                  <a:lnTo>
                    <a:pt x="44310" y="0"/>
                  </a:lnTo>
                  <a:lnTo>
                    <a:pt x="44310" y="7175"/>
                  </a:lnTo>
                  <a:lnTo>
                    <a:pt x="56705" y="7175"/>
                  </a:lnTo>
                  <a:lnTo>
                    <a:pt x="56642" y="76885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75" y="79019"/>
                  </a:lnTo>
                  <a:lnTo>
                    <a:pt x="60172" y="79133"/>
                  </a:lnTo>
                  <a:lnTo>
                    <a:pt x="120535" y="115341"/>
                  </a:lnTo>
                  <a:lnTo>
                    <a:pt x="120535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95345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F2309FE1-D7D2-4D7A-D8F4-54EE477FB1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579" y="41825"/>
            <a:ext cx="1720577" cy="480364"/>
          </a:xfrm>
          <a:prstGeom prst="rect">
            <a:avLst/>
          </a:prstGeom>
        </p:spPr>
      </p:pic>
      <p:pic>
        <p:nvPicPr>
          <p:cNvPr id="55" name="object 10">
            <a:extLst>
              <a:ext uri="{FF2B5EF4-FFF2-40B4-BE49-F238E27FC236}">
                <a16:creationId xmlns:a16="http://schemas.microsoft.com/office/drawing/2014/main" id="{041DAAE7-3517-663D-A3B8-7517E92D9E0B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543547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4" name="object 4"/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43006" y="10174794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19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55326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9450" y="6899562"/>
            <a:ext cx="2214245" cy="131254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резьбовой,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9050" algn="just">
              <a:lnSpc>
                <a:spcPct val="100000"/>
              </a:lnSpc>
              <a:spcBef>
                <a:spcPts val="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водоснабжение.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поддержания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уровня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жидко-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сти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емкости.</a:t>
            </a:r>
            <a:endParaRPr sz="800">
              <a:latin typeface="Trebuchet MS"/>
              <a:cs typeface="Trebuchet MS"/>
            </a:endParaRPr>
          </a:p>
          <a:p>
            <a:pPr marL="19685" marR="13970" indent="635" algn="just">
              <a:lnSpc>
                <a:spcPct val="98700"/>
              </a:lnSpc>
              <a:spcBef>
                <a:spcPts val="75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Благодаря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возможности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комбинировать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различные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клапаны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поплавки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возможен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подбор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клапана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различные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пропускные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способности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давления.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8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VYC151,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VYC152.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360460" y="6428708"/>
          <a:ext cx="899794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10–65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35560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+200°С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1" name="object 11"/>
          <p:cNvGrpSpPr/>
          <p:nvPr/>
        </p:nvGrpSpPr>
        <p:grpSpPr>
          <a:xfrm>
            <a:off x="362254" y="6012256"/>
            <a:ext cx="2160270" cy="657860"/>
            <a:chOff x="362254" y="6012256"/>
            <a:chExt cx="2160270" cy="657860"/>
          </a:xfrm>
        </p:grpSpPr>
        <p:sp>
          <p:nvSpPr>
            <p:cNvPr id="12" name="object 12"/>
            <p:cNvSpPr/>
            <p:nvPr/>
          </p:nvSpPr>
          <p:spPr>
            <a:xfrm>
              <a:off x="362254" y="6191999"/>
              <a:ext cx="2160270" cy="144145"/>
            </a:xfrm>
            <a:custGeom>
              <a:avLst/>
              <a:gdLst/>
              <a:ahLst/>
              <a:cxnLst/>
              <a:rect l="l" t="t" r="r" b="b"/>
              <a:pathLst>
                <a:path w="2160270" h="144145">
                  <a:moveTo>
                    <a:pt x="2160003" y="0"/>
                  </a:moveTo>
                  <a:lnTo>
                    <a:pt x="0" y="0"/>
                  </a:lnTo>
                  <a:lnTo>
                    <a:pt x="0" y="144005"/>
                  </a:lnTo>
                  <a:lnTo>
                    <a:pt x="2160003" y="144005"/>
                  </a:lnTo>
                  <a:lnTo>
                    <a:pt x="2160003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3817" y="6012256"/>
              <a:ext cx="1098084" cy="657275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5040668" y="720013"/>
            <a:ext cx="3810" cy="360045"/>
          </a:xfrm>
          <a:custGeom>
            <a:avLst/>
            <a:gdLst/>
            <a:ahLst/>
            <a:cxnLst/>
            <a:rect l="l" t="t" r="r" b="b"/>
            <a:pathLst>
              <a:path w="3810" h="360044">
                <a:moveTo>
                  <a:pt x="0" y="359994"/>
                </a:moveTo>
                <a:lnTo>
                  <a:pt x="3505" y="359994"/>
                </a:lnTo>
                <a:lnTo>
                  <a:pt x="3505" y="0"/>
                </a:lnTo>
                <a:lnTo>
                  <a:pt x="0" y="0"/>
                </a:lnTo>
                <a:lnTo>
                  <a:pt x="0" y="359994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157215" y="720013"/>
            <a:ext cx="2044064" cy="36004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34290" rIns="0" bIns="0" rtlCol="0">
            <a:spAutoFit/>
          </a:bodyPr>
          <a:lstStyle/>
          <a:p>
            <a:pPr marL="38735" marR="439420" indent="2540">
              <a:lnSpc>
                <a:spcPts val="1200"/>
              </a:lnSpc>
              <a:spcBef>
                <a:spcPts val="270"/>
              </a:spcBef>
            </a:pP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Регулирующие</a:t>
            </a:r>
            <a:r>
              <a:rPr sz="1100" b="1" spc="2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 </a:t>
            </a: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прямого</a:t>
            </a:r>
            <a:r>
              <a:rPr sz="1100" b="1" spc="2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действия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044173" y="721601"/>
            <a:ext cx="113664" cy="358775"/>
          </a:xfrm>
          <a:custGeom>
            <a:avLst/>
            <a:gdLst/>
            <a:ahLst/>
            <a:cxnLst/>
            <a:rect l="l" t="t" r="r" b="b"/>
            <a:pathLst>
              <a:path w="113664" h="358775">
                <a:moveTo>
                  <a:pt x="113042" y="0"/>
                </a:moveTo>
                <a:lnTo>
                  <a:pt x="0" y="0"/>
                </a:lnTo>
                <a:lnTo>
                  <a:pt x="0" y="358406"/>
                </a:lnTo>
                <a:lnTo>
                  <a:pt x="113042" y="358406"/>
                </a:lnTo>
                <a:lnTo>
                  <a:pt x="113042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040668" y="1436636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081968" y="1429246"/>
            <a:ext cx="1143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«Гранрег»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019687" y="2226132"/>
            <a:ext cx="2216150" cy="216662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5875" marR="12700" indent="-3810">
              <a:lnSpc>
                <a:spcPct val="101200"/>
              </a:lnSpc>
              <a:spcBef>
                <a:spcPts val="170"/>
              </a:spcBef>
            </a:pP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резьбовой,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паровые,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водяные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системы,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воздухоснабжения.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Редукционные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клапаны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прямого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действия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пред-ставляют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собой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высокоточные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регулирующие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устройства,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предназначенные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поддержания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заданного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значения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давления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выходе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клапа-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без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подвода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энергии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внешних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источников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(электроэнергия,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энергия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сжатого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газа).</a:t>
            </a:r>
            <a:endParaRPr sz="800">
              <a:latin typeface="Trebuchet MS"/>
              <a:cs typeface="Trebuchet MS"/>
            </a:endParaRPr>
          </a:p>
          <a:p>
            <a:pPr marL="15875" marR="26670" indent="5080" algn="just">
              <a:lnSpc>
                <a:spcPts val="9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бронза,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чугун,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сталь,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22860" marR="12065" indent="-1905" algn="just">
              <a:lnSpc>
                <a:spcPts val="900"/>
              </a:lnSpc>
              <a:spcBef>
                <a:spcPts val="145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уплотнений: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металл/металл,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EPDM,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PTFE,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FKM.</a:t>
            </a:r>
            <a:endParaRPr sz="800">
              <a:latin typeface="Trebuchet MS"/>
              <a:cs typeface="Trebuchet MS"/>
            </a:endParaRPr>
          </a:p>
          <a:p>
            <a:pPr marL="17145" marR="5080" indent="3175">
              <a:lnSpc>
                <a:spcPts val="900"/>
              </a:lnSpc>
              <a:spcBef>
                <a:spcPts val="14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Возможны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исполнения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заниженным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коэффици-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ентом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пропускной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способности.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Серии:КАТ30,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КАТ41,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КАТ46,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КАТ47,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КАТ61,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 КАТ130.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5040668" y="1791906"/>
          <a:ext cx="1043940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5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10096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15–300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1123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1,6–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4,0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1778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+350°С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" name="object 21"/>
          <p:cNvSpPr txBox="1"/>
          <p:nvPr/>
        </p:nvSpPr>
        <p:spPr>
          <a:xfrm>
            <a:off x="5027968" y="1076300"/>
            <a:ext cx="885190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Редукционные клапаны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22" name="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55486" y="1152004"/>
            <a:ext cx="870013" cy="1017816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2700235" y="1438440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741529" y="1431049"/>
            <a:ext cx="89852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Nacional</a:t>
            </a:r>
            <a:r>
              <a:rPr sz="800" b="1" spc="1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(Испания)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687069" y="1076300"/>
            <a:ext cx="1229360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Предохранительные клапаны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79218" y="2236608"/>
            <a:ext cx="2216150" cy="212026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0320" marR="5080" indent="-8255" algn="just">
              <a:lnSpc>
                <a:spcPts val="9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 присоединения: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резьбовой,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сварной,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флан-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цевый.</a:t>
            </a:r>
            <a:endParaRPr sz="800">
              <a:latin typeface="Trebuchet MS"/>
              <a:cs typeface="Trebuchet MS"/>
            </a:endParaRPr>
          </a:p>
          <a:p>
            <a:pPr marL="19685" marR="5080" indent="-1270" algn="just">
              <a:lnSpc>
                <a:spcPts val="900"/>
              </a:lnSpc>
              <a:spcBef>
                <a:spcPts val="140"/>
              </a:spcBef>
            </a:pP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Область 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защита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резервуаров,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тру-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бопроводов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водо-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,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пароснабжения;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химической,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нефтехимической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др.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3335" marR="5080" indent="8255" algn="just">
              <a:lnSpc>
                <a:spcPts val="900"/>
              </a:lnSpc>
              <a:spcBef>
                <a:spcPts val="5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Клапан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защиты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превы-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шения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допустимого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давления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путем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сброса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рабо-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чей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среды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утилизационную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систему.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Различные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варианты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специсполнений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данных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клапанов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позволяют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использовать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их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работы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агрес-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сивными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средами,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газами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различных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областях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промышленности.</a:t>
            </a:r>
            <a:endParaRPr sz="800">
              <a:latin typeface="Trebuchet MS"/>
              <a:cs typeface="Trebuchet MS"/>
            </a:endParaRPr>
          </a:p>
          <a:p>
            <a:pPr marL="22860" marR="5080" indent="-1270" algn="just">
              <a:lnSpc>
                <a:spcPts val="900"/>
              </a:lnSpc>
              <a:spcBef>
                <a:spcPts val="1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исполнения: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различные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виды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угле-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родистой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нержавеющей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стали,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спецматериалы.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64,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3-51,</a:t>
            </a: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3-55,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3-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50.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2700229" y="1792988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15–200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1,6–42,0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268…+538°С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10050" y="1005662"/>
            <a:ext cx="706945" cy="1083373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359994" y="720001"/>
            <a:ext cx="1905" cy="216535"/>
          </a:xfrm>
          <a:custGeom>
            <a:avLst/>
            <a:gdLst/>
            <a:ahLst/>
            <a:cxnLst/>
            <a:rect l="l" t="t" r="r" b="b"/>
            <a:pathLst>
              <a:path w="1904" h="216534">
                <a:moveTo>
                  <a:pt x="0" y="216001"/>
                </a:moveTo>
                <a:lnTo>
                  <a:pt x="1714" y="216001"/>
                </a:lnTo>
                <a:lnTo>
                  <a:pt x="1714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474751" y="720001"/>
            <a:ext cx="4385945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160"/>
              </a:spcBef>
            </a:pPr>
            <a:r>
              <a:rPr sz="1100" b="1" spc="20" dirty="0">
                <a:solidFill>
                  <a:srgbClr val="231F20"/>
                </a:solidFill>
                <a:latin typeface="Calibri"/>
                <a:cs typeface="Calibri"/>
              </a:rPr>
              <a:t>Предохранительные</a:t>
            </a:r>
            <a:r>
              <a:rPr sz="1100" b="1" spc="1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61708" y="721588"/>
            <a:ext cx="113664" cy="213360"/>
          </a:xfrm>
          <a:custGeom>
            <a:avLst/>
            <a:gdLst/>
            <a:ahLst/>
            <a:cxnLst/>
            <a:rect l="l" t="t" r="r" b="b"/>
            <a:pathLst>
              <a:path w="113665" h="213359">
                <a:moveTo>
                  <a:pt x="113042" y="0"/>
                </a:moveTo>
                <a:lnTo>
                  <a:pt x="0" y="0"/>
                </a:lnTo>
                <a:lnTo>
                  <a:pt x="0" y="212826"/>
                </a:lnTo>
                <a:lnTo>
                  <a:pt x="113042" y="212826"/>
                </a:lnTo>
                <a:lnTo>
                  <a:pt x="113042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702026" y="6192380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2679219" y="6899939"/>
            <a:ext cx="2215515" cy="121602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9050" algn="just">
              <a:lnSpc>
                <a:spcPct val="100000"/>
              </a:lnSpc>
              <a:spcBef>
                <a:spcPts val="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водоснабжение.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509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6510" marR="5080" indent="5715" algn="just">
              <a:lnSpc>
                <a:spcPts val="900"/>
              </a:lnSpc>
              <a:spcBef>
                <a:spcPts val="16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Поплавковые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клапаны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автома-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тическогоконтроля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уровня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жидкости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емкостях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резервуарах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перекрывают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подачу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жидкости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достижении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максимально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допустимого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уровня.</a:t>
            </a:r>
            <a:endParaRPr sz="80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6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чугун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8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КАТ90.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2700229" y="6429085"/>
          <a:ext cx="899794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1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10096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50–150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1123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1,0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1778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+80°С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5" name="object 35"/>
          <p:cNvSpPr txBox="1"/>
          <p:nvPr/>
        </p:nvSpPr>
        <p:spPr>
          <a:xfrm>
            <a:off x="473506" y="5471998"/>
            <a:ext cx="672719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5085">
              <a:lnSpc>
                <a:spcPct val="100000"/>
              </a:lnSpc>
              <a:spcBef>
                <a:spcPts val="160"/>
              </a:spcBef>
            </a:pP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Регулирующие</a:t>
            </a:r>
            <a:r>
              <a:rPr sz="1100" b="1" spc="1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r>
              <a:rPr sz="1100" b="1" spc="1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прямого</a:t>
            </a:r>
            <a:r>
              <a:rPr sz="1100" b="1" spc="1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действия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60464" y="5471998"/>
            <a:ext cx="113664" cy="216535"/>
          </a:xfrm>
          <a:custGeom>
            <a:avLst/>
            <a:gdLst/>
            <a:ahLst/>
            <a:cxnLst/>
            <a:rect l="l" t="t" r="r" b="b"/>
            <a:pathLst>
              <a:path w="113665" h="216535">
                <a:moveTo>
                  <a:pt x="113042" y="0"/>
                </a:moveTo>
                <a:lnTo>
                  <a:pt x="0" y="0"/>
                </a:lnTo>
                <a:lnTo>
                  <a:pt x="0" y="216001"/>
                </a:lnTo>
                <a:lnTo>
                  <a:pt x="113042" y="216001"/>
                </a:lnTo>
                <a:lnTo>
                  <a:pt x="113042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040223" y="6192380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347760" y="5787931"/>
            <a:ext cx="6011545" cy="54483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  <a:tabLst>
                <a:tab pos="2352040" algn="l"/>
                <a:tab pos="4688205" algn="l"/>
              </a:tabLst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Поплавковые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	Поплавковые</a:t>
            </a:r>
            <a:r>
              <a:rPr sz="1000" b="1" spc="20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	</a:t>
            </a: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Перепускные</a:t>
            </a:r>
            <a:r>
              <a:rPr sz="1000" b="1" spc="1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 клапаны</a:t>
            </a:r>
            <a:endParaRPr sz="1000">
              <a:latin typeface="Calibri"/>
              <a:cs typeface="Calibri"/>
            </a:endParaRPr>
          </a:p>
          <a:p>
            <a:pPr marL="67945">
              <a:lnSpc>
                <a:spcPct val="100000"/>
              </a:lnSpc>
              <a:spcBef>
                <a:spcPts val="805"/>
              </a:spcBef>
              <a:tabLst>
                <a:tab pos="2407920" algn="l"/>
                <a:tab pos="4745990" algn="l"/>
              </a:tabLst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VYC</a:t>
            </a:r>
            <a:r>
              <a:rPr sz="800" b="1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(Испания)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	«Гранрег»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	«Гранрег»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019219" y="6899901"/>
            <a:ext cx="2216150" cy="2166620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5875" marR="12700" indent="-3810">
              <a:lnSpc>
                <a:spcPct val="101099"/>
              </a:lnSpc>
              <a:spcBef>
                <a:spcPts val="170"/>
              </a:spcBef>
            </a:pP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резьбовой,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фланцевый.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паровые,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водяные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системы,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воздухоснабжения.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Перепускные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клапаны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прямого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действия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представ-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ляют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собой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высокоточные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регулирующие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устрой-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ства,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предназначенные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поддержания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заданного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значения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давления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перед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клапаном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без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подвода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энергии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внешних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источников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(электроэнергия, энергия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сжатого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газа).</a:t>
            </a:r>
            <a:endParaRPr sz="800">
              <a:latin typeface="Trebuchet MS"/>
              <a:cs typeface="Trebuchet MS"/>
            </a:endParaRPr>
          </a:p>
          <a:p>
            <a:pPr marL="20320" marR="10160" indent="635" algn="just">
              <a:lnSpc>
                <a:spcPts val="9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бронза,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чугун,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углеродистая,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23495" marR="12065" indent="-1905" algn="just">
              <a:lnSpc>
                <a:spcPts val="900"/>
              </a:lnSpc>
              <a:spcBef>
                <a:spcPts val="145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уплотнений: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металл/металл,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EPDM,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FKM,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PTFE.</a:t>
            </a:r>
            <a:endParaRPr sz="800">
              <a:latin typeface="Trebuchet MS"/>
              <a:cs typeface="Trebuchet MS"/>
            </a:endParaRPr>
          </a:p>
          <a:p>
            <a:pPr marL="17145" marR="5080" indent="3175">
              <a:lnSpc>
                <a:spcPts val="900"/>
              </a:lnSpc>
              <a:spcBef>
                <a:spcPts val="14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Возможны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исполнения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заниженным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коэффици-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ентом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пропускной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способности.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КАТ62,</a:t>
            </a:r>
            <a:r>
              <a:rPr sz="8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КАТ472.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40" name="object 40"/>
          <p:cNvGraphicFramePr>
            <a:graphicFrameLocks noGrp="1"/>
          </p:cNvGraphicFramePr>
          <p:nvPr/>
        </p:nvGraphicFramePr>
        <p:xfrm>
          <a:off x="5040229" y="6429085"/>
          <a:ext cx="1043940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5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10096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10–300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1123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1,6–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4,0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1778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+225°С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1" name="object 4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88316" y="6192380"/>
            <a:ext cx="1039956" cy="572528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405807" y="5688003"/>
            <a:ext cx="720000" cy="1195602"/>
          </a:xfrm>
          <a:prstGeom prst="rect">
            <a:avLst/>
          </a:prstGeom>
        </p:spPr>
      </p:pic>
      <p:sp>
        <p:nvSpPr>
          <p:cNvPr id="43" name="object 43"/>
          <p:cNvSpPr/>
          <p:nvPr/>
        </p:nvSpPr>
        <p:spPr>
          <a:xfrm>
            <a:off x="360464" y="1436636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401759" y="1429246"/>
            <a:ext cx="116776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«Прегран»</a:t>
            </a:r>
            <a:r>
              <a:rPr sz="80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47760" y="1076300"/>
            <a:ext cx="1229360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Предохранительные клапаны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39449" y="2236608"/>
            <a:ext cx="2216150" cy="212026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7145" marR="10795" indent="-5080" algn="just">
              <a:lnSpc>
                <a:spcPts val="9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фланец/резьба,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резьбовой,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20320" marR="5080" indent="-1905" algn="just">
              <a:lnSpc>
                <a:spcPts val="900"/>
              </a:lnSpc>
              <a:spcBef>
                <a:spcPts val="140"/>
              </a:spcBef>
            </a:pP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защита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резервуаров,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трубо-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проводов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,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пароснабжения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др.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15875" indent="5715" algn="just">
              <a:lnSpc>
                <a:spcPts val="900"/>
              </a:lnSpc>
              <a:spcBef>
                <a:spcPts val="50"/>
              </a:spcBef>
            </a:pP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Клапан</a:t>
            </a:r>
            <a:r>
              <a:rPr sz="800" spc="1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</a:t>
            </a:r>
            <a:r>
              <a:rPr sz="800" spc="1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1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защиты</a:t>
            </a:r>
            <a:r>
              <a:rPr sz="800" spc="1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систем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повышения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давления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выше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допустимого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путем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сброса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рабочей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среды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утилизационную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систему.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Различные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варианты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специсполнений данных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клапанов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позволяют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использовать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их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работы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агрессивными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средами,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газами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различных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областях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промышленности.</a:t>
            </a:r>
            <a:endParaRPr sz="800">
              <a:latin typeface="Trebuchet MS"/>
              <a:cs typeface="Trebuchet MS"/>
            </a:endParaRPr>
          </a:p>
          <a:p>
            <a:pPr marL="15875" marR="5080" indent="5080" algn="just">
              <a:lnSpc>
                <a:spcPts val="900"/>
              </a:lnSpc>
              <a:spcBef>
                <a:spcPts val="1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исполнения: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латунь,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чугун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GG25,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высо-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копрочный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чугун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GGG40,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сталь,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 сталь.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095А/С,</a:t>
            </a: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095,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097,</a:t>
            </a: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096,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495,</a:t>
            </a: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496.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360460" y="1791906"/>
          <a:ext cx="1115060" cy="4114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8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6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60960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10–400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7302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1,6–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780">
                <a:tc>
                  <a:txBody>
                    <a:bodyPr/>
                    <a:lstStyle/>
                    <a:p>
                      <a:pPr marR="57150" algn="ctr">
                        <a:lnSpc>
                          <a:spcPts val="700"/>
                        </a:lnSpc>
                        <a:spcBef>
                          <a:spcPts val="340"/>
                        </a:spcBef>
                      </a:pPr>
                      <a:r>
                        <a:rPr sz="1050" spc="-15" baseline="19841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4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400">
                        <a:latin typeface="Trebuchet MS"/>
                        <a:cs typeface="Trebuchet MS"/>
                      </a:endParaRPr>
                    </a:p>
                  </a:txBody>
                  <a:tcPr marL="0" marR="0" marT="43180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196…+400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8" name="object 4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849959" y="972004"/>
            <a:ext cx="484176" cy="1178180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6591079" y="330350"/>
            <a:ext cx="597535" cy="179070"/>
            <a:chOff x="6591079" y="330350"/>
            <a:chExt cx="597535" cy="179070"/>
          </a:xfrm>
        </p:grpSpPr>
        <p:sp>
          <p:nvSpPr>
            <p:cNvPr id="50" name="object 50"/>
            <p:cNvSpPr/>
            <p:nvPr/>
          </p:nvSpPr>
          <p:spPr>
            <a:xfrm>
              <a:off x="6591079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03462" y="330350"/>
              <a:ext cx="178765" cy="178892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6620497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15917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B3752152-451C-5F16-7A5C-4621E68CAC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992" y="41825"/>
            <a:ext cx="1720577" cy="480364"/>
          </a:xfrm>
          <a:prstGeom prst="rect">
            <a:avLst/>
          </a:prstGeom>
        </p:spPr>
      </p:pic>
      <p:pic>
        <p:nvPicPr>
          <p:cNvPr id="55" name="object 10">
            <a:extLst>
              <a:ext uri="{FF2B5EF4-FFF2-40B4-BE49-F238E27FC236}">
                <a16:creationId xmlns:a16="http://schemas.microsoft.com/office/drawing/2014/main" id="{9608C629-6B00-124B-5334-7B39CFF773EB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46960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161003"/>
            <a:ext cx="360680" cy="215900"/>
          </a:xfrm>
          <a:custGeom>
            <a:avLst/>
            <a:gdLst/>
            <a:ahLst/>
            <a:cxnLst/>
            <a:rect l="l" t="t" r="r" b="b"/>
            <a:pathLst>
              <a:path w="360680" h="215900">
                <a:moveTo>
                  <a:pt x="0" y="215569"/>
                </a:moveTo>
                <a:lnTo>
                  <a:pt x="360451" y="215569"/>
                </a:lnTo>
                <a:lnTo>
                  <a:pt x="36045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0451" y="10161003"/>
            <a:ext cx="114935" cy="215900"/>
            <a:chOff x="360451" y="10161003"/>
            <a:chExt cx="114935" cy="215900"/>
          </a:xfrm>
        </p:grpSpPr>
        <p:sp>
          <p:nvSpPr>
            <p:cNvPr id="4" name="object 4"/>
            <p:cNvSpPr/>
            <p:nvPr/>
          </p:nvSpPr>
          <p:spPr>
            <a:xfrm>
              <a:off x="473494" y="10161003"/>
              <a:ext cx="1905" cy="215900"/>
            </a:xfrm>
            <a:custGeom>
              <a:avLst/>
              <a:gdLst/>
              <a:ahLst/>
              <a:cxnLst/>
              <a:rect l="l" t="t" r="r" b="b"/>
              <a:pathLst>
                <a:path w="1904" h="215900">
                  <a:moveTo>
                    <a:pt x="0" y="215569"/>
                  </a:moveTo>
                  <a:lnTo>
                    <a:pt x="1701" y="215569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45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699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7299" y="10176069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20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96622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2935" y="5471998"/>
            <a:ext cx="6727190" cy="216535"/>
          </a:xfrm>
          <a:custGeom>
            <a:avLst/>
            <a:gdLst/>
            <a:ahLst/>
            <a:cxnLst/>
            <a:rect l="l" t="t" r="r" b="b"/>
            <a:pathLst>
              <a:path w="6727190" h="216535">
                <a:moveTo>
                  <a:pt x="0" y="216001"/>
                </a:moveTo>
                <a:lnTo>
                  <a:pt x="6727164" y="216001"/>
                </a:lnTo>
                <a:lnTo>
                  <a:pt x="6727164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72935" y="5479991"/>
            <a:ext cx="672719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085">
              <a:lnSpc>
                <a:spcPct val="100000"/>
              </a:lnSpc>
              <a:spcBef>
                <a:spcPts val="100"/>
              </a:spcBef>
            </a:pP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Регулирующие</a:t>
            </a:r>
            <a:r>
              <a:rPr sz="1100" b="1" spc="1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r>
              <a:rPr sz="1100" b="1" spc="1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непрямого</a:t>
            </a:r>
            <a:r>
              <a:rPr sz="1100" b="1" spc="1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действия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59892" y="5471998"/>
            <a:ext cx="2160270" cy="864235"/>
            <a:chOff x="359892" y="5471998"/>
            <a:chExt cx="2160270" cy="864235"/>
          </a:xfrm>
        </p:grpSpPr>
        <p:sp>
          <p:nvSpPr>
            <p:cNvPr id="12" name="object 12"/>
            <p:cNvSpPr/>
            <p:nvPr/>
          </p:nvSpPr>
          <p:spPr>
            <a:xfrm>
              <a:off x="359892" y="5471998"/>
              <a:ext cx="113664" cy="216535"/>
            </a:xfrm>
            <a:custGeom>
              <a:avLst/>
              <a:gdLst/>
              <a:ahLst/>
              <a:cxnLst/>
              <a:rect l="l" t="t" r="r" b="b"/>
              <a:pathLst>
                <a:path w="113665" h="216535">
                  <a:moveTo>
                    <a:pt x="113042" y="0"/>
                  </a:moveTo>
                  <a:lnTo>
                    <a:pt x="0" y="0"/>
                  </a:lnTo>
                  <a:lnTo>
                    <a:pt x="0" y="216001"/>
                  </a:lnTo>
                  <a:lnTo>
                    <a:pt x="113042" y="216001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9994" y="6191999"/>
              <a:ext cx="2160270" cy="144145"/>
            </a:xfrm>
            <a:custGeom>
              <a:avLst/>
              <a:gdLst/>
              <a:ahLst/>
              <a:cxnLst/>
              <a:rect l="l" t="t" r="r" b="b"/>
              <a:pathLst>
                <a:path w="2160270" h="144145">
                  <a:moveTo>
                    <a:pt x="2160003" y="0"/>
                  </a:moveTo>
                  <a:lnTo>
                    <a:pt x="0" y="0"/>
                  </a:lnTo>
                  <a:lnTo>
                    <a:pt x="0" y="144005"/>
                  </a:lnTo>
                  <a:lnTo>
                    <a:pt x="2160003" y="144005"/>
                  </a:lnTo>
                  <a:lnTo>
                    <a:pt x="2160003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/>
          <p:nvPr/>
        </p:nvSpPr>
        <p:spPr>
          <a:xfrm>
            <a:off x="360870" y="1440827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02169" y="1433438"/>
            <a:ext cx="1143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«Гранрег»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360870" y="1676707"/>
          <a:ext cx="1008380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5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6540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40–800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7683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1,6–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2,5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17145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0…+130°С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/>
          <p:nvPr/>
        </p:nvSpPr>
        <p:spPr>
          <a:xfrm>
            <a:off x="339859" y="2183523"/>
            <a:ext cx="2216150" cy="302069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9685" marR="10795" indent="-1270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1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1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водоснабжения,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канализации,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пожаротушения,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технологические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процессы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промышленности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сельском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хозяйстве.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0320" marR="5080" indent="1270" algn="just">
              <a:lnSpc>
                <a:spcPts val="900"/>
              </a:lnSpc>
              <a:spcBef>
                <a:spcPts val="5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Клапаны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пилотным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управлением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это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высокоточ-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ные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регулирующие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устройства,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предназначенные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выполнения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требуемых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функций.</a:t>
            </a:r>
            <a:endParaRPr sz="800">
              <a:latin typeface="Trebuchet MS"/>
              <a:cs typeface="Trebuchet MS"/>
            </a:endParaRPr>
          </a:p>
          <a:p>
            <a:pPr marL="17145" marR="28575" indent="635" algn="just">
              <a:lnSpc>
                <a:spcPts val="900"/>
              </a:lnSpc>
              <a:spcBef>
                <a:spcPts val="145"/>
              </a:spcBef>
            </a:pP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Управляются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давлением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среды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65" dirty="0">
                <a:solidFill>
                  <a:srgbClr val="231F20"/>
                </a:solidFill>
                <a:latin typeface="Trebuchet MS"/>
                <a:cs typeface="Trebuchet MS"/>
              </a:rPr>
              <a:t>же</a:t>
            </a:r>
            <a:r>
              <a:rPr sz="800" spc="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давлением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внешнего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источника.</a:t>
            </a:r>
            <a:endParaRPr sz="800">
              <a:latin typeface="Trebuchet MS"/>
              <a:cs typeface="Trebuchet MS"/>
            </a:endParaRPr>
          </a:p>
          <a:p>
            <a:pPr marL="20320" marR="5080" algn="just">
              <a:lnSpc>
                <a:spcPct val="98700"/>
              </a:lnSpc>
              <a:spcBef>
                <a:spcPts val="75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зависимости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обвязки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клапана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возможно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обеспечение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широкого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спектра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функций.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Встроенный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фильтр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пилотной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обвязке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увеличи-вает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срок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службы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надежность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клапана.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Все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при-</a:t>
            </a:r>
            <a:endParaRPr sz="800">
              <a:latin typeface="Trebuchet MS"/>
              <a:cs typeface="Trebuchet MS"/>
            </a:endParaRPr>
          </a:p>
          <a:p>
            <a:pPr marL="19685" marR="5080" indent="-4445" algn="just">
              <a:lnSpc>
                <a:spcPts val="900"/>
              </a:lnSpc>
              <a:spcBef>
                <a:spcPts val="2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соединения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подключения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пилотной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обвязки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выполнены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нержавеющей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стали.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Возможна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комплектация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клапанов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устройством,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обеспечи-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вающим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снижение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скорости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закрытия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предот-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вращения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гидравлических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ударов.</a:t>
            </a:r>
            <a:endParaRPr sz="800">
              <a:latin typeface="Trebuchet MS"/>
              <a:cs typeface="Trebuchet MS"/>
            </a:endParaRPr>
          </a:p>
          <a:p>
            <a:pPr marL="21590" marR="5080">
              <a:lnSpc>
                <a:spcPct val="101099"/>
              </a:lnSpc>
              <a:spcBef>
                <a:spcPts val="5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запросу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возможны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исполнения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до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130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°С.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сталь,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углеро-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дистая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сталь,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чугун.</a:t>
            </a:r>
            <a:endParaRPr sz="800">
              <a:latin typeface="Trebuchet MS"/>
              <a:cs typeface="Trebuchet MS"/>
            </a:endParaRPr>
          </a:p>
          <a:p>
            <a:pPr marL="21590">
              <a:lnSpc>
                <a:spcPct val="100000"/>
              </a:lnSpc>
              <a:spcBef>
                <a:spcPts val="8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уплотнений: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EPDM.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КАТ10,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КАТ11,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КАТ18,</a:t>
            </a:r>
            <a:r>
              <a:rPr sz="8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КАТ19,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КАТ29.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8170" y="1035553"/>
            <a:ext cx="1510030" cy="317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5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Регулирующие</a:t>
            </a:r>
            <a:r>
              <a:rPr sz="1000" b="1" spc="2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endParaRPr sz="1000">
              <a:latin typeface="Calibri"/>
              <a:cs typeface="Calibri"/>
            </a:endParaRPr>
          </a:p>
          <a:p>
            <a:pPr marL="12700">
              <a:lnSpc>
                <a:spcPts val="1150"/>
              </a:lnSpc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с</a:t>
            </a:r>
            <a:r>
              <a:rPr sz="1000" b="1" spc="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пилотным</a:t>
            </a:r>
            <a:r>
              <a:rPr sz="1000" b="1" spc="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управлением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1470" y="1224002"/>
            <a:ext cx="896249" cy="833994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467537" y="720001"/>
            <a:ext cx="6732905" cy="215900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60"/>
              </a:spcBef>
            </a:pP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Регулирующие</a:t>
            </a:r>
            <a:r>
              <a:rPr sz="1100" b="1" spc="1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r>
              <a:rPr sz="1100" b="1" spc="1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прямого</a:t>
            </a:r>
            <a:r>
              <a:rPr sz="1100" b="1" spc="1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действия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59536" y="721563"/>
            <a:ext cx="108585" cy="215900"/>
          </a:xfrm>
          <a:custGeom>
            <a:avLst/>
            <a:gdLst/>
            <a:ahLst/>
            <a:cxnLst/>
            <a:rect l="l" t="t" r="r" b="b"/>
            <a:pathLst>
              <a:path w="108584" h="215900">
                <a:moveTo>
                  <a:pt x="108000" y="0"/>
                </a:moveTo>
                <a:lnTo>
                  <a:pt x="0" y="0"/>
                </a:lnTo>
                <a:lnTo>
                  <a:pt x="0" y="215341"/>
                </a:lnTo>
                <a:lnTo>
                  <a:pt x="108000" y="21534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699766" y="1440827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741071" y="1433438"/>
            <a:ext cx="1143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«Гранрег»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039995" y="1440827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081300" y="1433438"/>
            <a:ext cx="1143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«Гранрег»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23977" y="2183546"/>
            <a:ext cx="2216150" cy="216662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5875" marR="13335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паровые,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водяные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системы,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воздухоснабжения.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2540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Регуляторы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перепада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давления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прямого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действия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представляют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собой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высокоточные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регулирующие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устройства,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предназначенные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поддержания фиксированного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значения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перепада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давления 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между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двумя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точками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без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подвода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энергии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внешних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источников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(электроэнергия,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энергия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сжатого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газа).</a:t>
            </a:r>
            <a:endParaRPr sz="800">
              <a:latin typeface="Trebuchet MS"/>
              <a:cs typeface="Trebuchet MS"/>
            </a:endParaRPr>
          </a:p>
          <a:p>
            <a:pPr marL="22860" marR="5080" indent="-1270" algn="just">
              <a:lnSpc>
                <a:spcPts val="900"/>
              </a:lnSpc>
              <a:spcBef>
                <a:spcPts val="145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сталь,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угле-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родистая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сталь,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чугун.</a:t>
            </a:r>
            <a:endParaRPr sz="800">
              <a:latin typeface="Trebuchet MS"/>
              <a:cs typeface="Trebuchet MS"/>
            </a:endParaRPr>
          </a:p>
          <a:p>
            <a:pPr marL="17145" marR="6350" indent="3810" algn="just">
              <a:lnSpc>
                <a:spcPct val="101099"/>
              </a:lnSpc>
              <a:spcBef>
                <a:spcPts val="50"/>
              </a:spcBef>
            </a:pP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уплотнений: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металл/металл,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EPDM,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PTFE.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Возможны исполнения с заниженным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коэф-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фициентом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пропускной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способности.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КАТ33,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КАТ63,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КАТ65.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19051" y="2183554"/>
            <a:ext cx="2216150" cy="192023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20320" marR="5080" indent="-1905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 применения: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теплоснабжение,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различ-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ные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промышленные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системы.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9050" marR="5080" indent="2540" algn="just">
              <a:lnSpc>
                <a:spcPts val="900"/>
              </a:lnSpc>
              <a:spcBef>
                <a:spcPts val="5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Редукционные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клапаны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пилотным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управлением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автоматически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поддерживают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стабильное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дав-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ление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пара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выходе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независимо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колебаний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давления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выходе.</a:t>
            </a:r>
            <a:endParaRPr sz="800">
              <a:latin typeface="Trebuchet MS"/>
              <a:cs typeface="Trebuchet MS"/>
            </a:endParaRPr>
          </a:p>
          <a:p>
            <a:pPr marL="19685" marR="5080" indent="1905" algn="just">
              <a:lnSpc>
                <a:spcPts val="900"/>
              </a:lnSpc>
              <a:spcBef>
                <a:spcPts val="145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Пилотный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механизм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плавное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точ-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ное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регулирование,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легко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справляется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большими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нагрузками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надежную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работу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клапана.</a:t>
            </a:r>
            <a:endParaRPr sz="800">
              <a:latin typeface="Trebuchet MS"/>
              <a:cs typeface="Trebuchet MS"/>
            </a:endParaRPr>
          </a:p>
          <a:p>
            <a:pPr marL="20320" marR="5080" indent="635" algn="just">
              <a:lnSpc>
                <a:spcPts val="9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сталь,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высоко-прочный чугун.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КАТ26,</a:t>
            </a:r>
            <a:r>
              <a:rPr sz="8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КАТ27.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28" name="object 28"/>
          <p:cNvGraphicFramePr>
            <a:graphicFrameLocks noGrp="1"/>
          </p:cNvGraphicFramePr>
          <p:nvPr/>
        </p:nvGraphicFramePr>
        <p:xfrm>
          <a:off x="2744999" y="1642489"/>
          <a:ext cx="1073150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3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15–300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1,6–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4,0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35560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+200°С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9" name="object 29"/>
          <p:cNvGraphicFramePr>
            <a:graphicFrameLocks noGrp="1"/>
          </p:cNvGraphicFramePr>
          <p:nvPr/>
        </p:nvGraphicFramePr>
        <p:xfrm>
          <a:off x="5084279" y="1642489"/>
          <a:ext cx="1073150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3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0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15–150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2,5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35560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+230°С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0" name="object 30"/>
          <p:cNvSpPr txBox="1"/>
          <p:nvPr/>
        </p:nvSpPr>
        <p:spPr>
          <a:xfrm>
            <a:off x="2732299" y="1035901"/>
            <a:ext cx="129222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Регуляторы</a:t>
            </a:r>
            <a:r>
              <a:rPr sz="1000" b="1" spc="1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перепада давления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71579" y="954494"/>
            <a:ext cx="1512570" cy="4578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5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Редукционные</a:t>
            </a:r>
            <a:r>
              <a:rPr sz="1000" b="1" spc="1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endParaRPr sz="1000">
              <a:latin typeface="Calibri"/>
              <a:cs typeface="Calibri"/>
            </a:endParaRPr>
          </a:p>
          <a:p>
            <a:pPr marL="12700" marR="5080">
              <a:lnSpc>
                <a:spcPts val="1100"/>
              </a:lnSpc>
              <a:spcBef>
                <a:spcPts val="7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с</a:t>
            </a:r>
            <a:r>
              <a:rPr sz="10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пилотным</a:t>
            </a:r>
            <a:r>
              <a:rPr sz="1000" b="1" spc="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управлением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для</a:t>
            </a:r>
            <a:r>
              <a:rPr sz="1000" b="1" spc="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20" dirty="0">
                <a:solidFill>
                  <a:srgbClr val="231F20"/>
                </a:solidFill>
                <a:latin typeface="Calibri"/>
                <a:cs typeface="Calibri"/>
              </a:rPr>
              <a:t>пара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32" name="object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01233" y="1028703"/>
            <a:ext cx="480064" cy="1164098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16281" y="1113794"/>
            <a:ext cx="828001" cy="1084410"/>
          </a:xfrm>
          <a:prstGeom prst="rect">
            <a:avLst/>
          </a:prstGeom>
        </p:spPr>
      </p:pic>
      <p:sp>
        <p:nvSpPr>
          <p:cNvPr id="34" name="object 34"/>
          <p:cNvSpPr txBox="1"/>
          <p:nvPr/>
        </p:nvSpPr>
        <p:spPr>
          <a:xfrm>
            <a:off x="401299" y="6184603"/>
            <a:ext cx="1143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«Гранрег»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38917" y="6945523"/>
            <a:ext cx="2209800" cy="26422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5875" marR="5080" indent="2540" algn="just">
              <a:lnSpc>
                <a:spcPts val="900"/>
              </a:lnSpc>
              <a:spcBef>
                <a:spcPts val="1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0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водоснабжение,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вентиляции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другие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технологические производства.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6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9685" marR="22225" indent="1905" algn="just">
              <a:lnSpc>
                <a:spcPts val="900"/>
              </a:lnSpc>
              <a:spcBef>
                <a:spcPts val="16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КМ125Ф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является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односедельчатым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двухходовым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регулирующим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клапаном,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управляемым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линейным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электро-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пневмоприводом.</a:t>
            </a:r>
            <a:endParaRPr sz="800">
              <a:latin typeface="Trebuchet MS"/>
              <a:cs typeface="Trebuchet MS"/>
            </a:endParaRPr>
          </a:p>
          <a:p>
            <a:pPr marL="19685" marR="18415" indent="1905" algn="just">
              <a:lnSpc>
                <a:spcPts val="900"/>
              </a:lnSpc>
              <a:spcBef>
                <a:spcPts val="14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Клапан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потока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холодной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горячей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воды,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пара,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воздуха,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жидких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газообразных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сред,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нейтральных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материалам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клапана.</a:t>
            </a:r>
            <a:endParaRPr sz="80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6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копуса: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Серый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чугун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GG25</a:t>
            </a:r>
            <a:endParaRPr sz="800">
              <a:latin typeface="Trebuchet MS"/>
              <a:cs typeface="Trebuchet MS"/>
            </a:endParaRPr>
          </a:p>
          <a:p>
            <a:pPr marL="15875" marR="21590" indent="5080" algn="just">
              <a:lnSpc>
                <a:spcPts val="9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внутренних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деталей: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AISI304</a:t>
            </a:r>
            <a:endParaRPr sz="800">
              <a:latin typeface="Trebuchet MS"/>
              <a:cs typeface="Trebuchet MS"/>
            </a:endParaRPr>
          </a:p>
          <a:p>
            <a:pPr marL="20320" marR="12065" indent="1270" algn="just">
              <a:lnSpc>
                <a:spcPts val="900"/>
              </a:lnSpc>
              <a:spcBef>
                <a:spcPts val="145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седлового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Мягкое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PTFE/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графит</a:t>
            </a:r>
            <a:endParaRPr sz="800">
              <a:latin typeface="Trebuchet MS"/>
              <a:cs typeface="Trebuchet MS"/>
            </a:endParaRPr>
          </a:p>
          <a:p>
            <a:pPr marL="19685" marR="9525" indent="1905" algn="just">
              <a:lnSpc>
                <a:spcPts val="9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запросу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возможно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исполнение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заниженным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коэффициентом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пропускной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способности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исполнение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равнопроцентной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характеристикой.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КМ125Ф.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36" name="object 36"/>
          <p:cNvGraphicFramePr>
            <a:graphicFrameLocks noGrp="1"/>
          </p:cNvGraphicFramePr>
          <p:nvPr/>
        </p:nvGraphicFramePr>
        <p:xfrm>
          <a:off x="359895" y="6420802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15–200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20…+250°С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" name="object 37"/>
          <p:cNvSpPr txBox="1"/>
          <p:nvPr/>
        </p:nvSpPr>
        <p:spPr>
          <a:xfrm>
            <a:off x="347195" y="5788647"/>
            <a:ext cx="153352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2-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ходовые</a:t>
            </a:r>
            <a:r>
              <a:rPr sz="1000" b="1" spc="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регулирующие клапаны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560493" y="5612409"/>
            <a:ext cx="3300095" cy="1310640"/>
            <a:chOff x="1560493" y="5612409"/>
            <a:chExt cx="3300095" cy="1310640"/>
          </a:xfrm>
        </p:grpSpPr>
        <p:pic>
          <p:nvPicPr>
            <p:cNvPr id="39" name="object 3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60493" y="5612409"/>
              <a:ext cx="950397" cy="1310284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2699994" y="6192380"/>
              <a:ext cx="2160270" cy="144145"/>
            </a:xfrm>
            <a:custGeom>
              <a:avLst/>
              <a:gdLst/>
              <a:ahLst/>
              <a:cxnLst/>
              <a:rect l="l" t="t" r="r" b="b"/>
              <a:pathLst>
                <a:path w="2160270" h="144145">
                  <a:moveTo>
                    <a:pt x="2160003" y="0"/>
                  </a:moveTo>
                  <a:lnTo>
                    <a:pt x="0" y="0"/>
                  </a:lnTo>
                  <a:lnTo>
                    <a:pt x="0" y="144005"/>
                  </a:lnTo>
                  <a:lnTo>
                    <a:pt x="2160003" y="144005"/>
                  </a:lnTo>
                  <a:lnTo>
                    <a:pt x="2160003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2741300" y="6184980"/>
            <a:ext cx="1143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«Гранрег»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682575" y="6945668"/>
            <a:ext cx="2216785" cy="26416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5875" marR="1143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0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водоснабжение,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вентиляции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другие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технологические производства.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0320" marR="5080" indent="1270" algn="just">
              <a:lnSpc>
                <a:spcPts val="900"/>
              </a:lnSpc>
              <a:spcBef>
                <a:spcPts val="16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КМ225Ф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является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односедельчатым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двухходовым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регулирующим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клапаном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разгруженным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плун-жером,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управляемым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линейным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электро-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пневмоприводом.</a:t>
            </a:r>
            <a:endParaRPr sz="800">
              <a:latin typeface="Trebuchet MS"/>
              <a:cs typeface="Trebuchet MS"/>
            </a:endParaRPr>
          </a:p>
          <a:p>
            <a:pPr marL="19685" marR="24765" indent="1905" algn="just">
              <a:lnSpc>
                <a:spcPts val="900"/>
              </a:lnSpc>
              <a:spcBef>
                <a:spcPts val="14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Клапан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потока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холодной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горячей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воды,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пара,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воздуха,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жидких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газообразных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сред,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нейтральных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материалам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клапана.</a:t>
            </a:r>
            <a:endParaRPr sz="80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6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копуса: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Серый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чугун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GG25</a:t>
            </a:r>
            <a:endParaRPr sz="800">
              <a:latin typeface="Trebuchet MS"/>
              <a:cs typeface="Trebuchet MS"/>
            </a:endParaRPr>
          </a:p>
          <a:p>
            <a:pPr marL="15875" marR="27940" indent="5080" algn="just">
              <a:lnSpc>
                <a:spcPts val="9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внутренних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деталей: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AISI304</a:t>
            </a:r>
            <a:endParaRPr sz="800">
              <a:latin typeface="Trebuchet MS"/>
              <a:cs typeface="Trebuchet MS"/>
            </a:endParaRPr>
          </a:p>
          <a:p>
            <a:pPr marL="20320" marR="18415" indent="1270" algn="just">
              <a:lnSpc>
                <a:spcPts val="900"/>
              </a:lnSpc>
              <a:spcBef>
                <a:spcPts val="1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седлового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Мягкое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PTFE/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графит</a:t>
            </a:r>
            <a:endParaRPr sz="800">
              <a:latin typeface="Trebuchet MS"/>
              <a:cs typeface="Trebuchet MS"/>
            </a:endParaRPr>
          </a:p>
          <a:p>
            <a:pPr marL="21590" marR="25400" algn="just">
              <a:lnSpc>
                <a:spcPts val="900"/>
              </a:lnSpc>
              <a:spcBef>
                <a:spcPts val="145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Разгруженный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плунжер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позволяет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клапане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устанавливать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привод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меньших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усилий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КМ225Ф.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43" name="object 43"/>
          <p:cNvGraphicFramePr>
            <a:graphicFrameLocks noGrp="1"/>
          </p:cNvGraphicFramePr>
          <p:nvPr/>
        </p:nvGraphicFramePr>
        <p:xfrm>
          <a:off x="2703600" y="6420802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50-300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20…+250°С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4" name="object 44"/>
          <p:cNvSpPr txBox="1"/>
          <p:nvPr/>
        </p:nvSpPr>
        <p:spPr>
          <a:xfrm>
            <a:off x="2690900" y="5788647"/>
            <a:ext cx="153352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2-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ходовые</a:t>
            </a:r>
            <a:r>
              <a:rPr sz="1000" b="1" spc="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регулирующие клапаны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3982630" y="5917697"/>
            <a:ext cx="3218180" cy="892810"/>
            <a:chOff x="3982630" y="5917697"/>
            <a:chExt cx="3218180" cy="892810"/>
          </a:xfrm>
        </p:grpSpPr>
        <p:pic>
          <p:nvPicPr>
            <p:cNvPr id="46" name="object 4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82630" y="5917697"/>
              <a:ext cx="884482" cy="89261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5042877" y="6192380"/>
              <a:ext cx="2157730" cy="144145"/>
            </a:xfrm>
            <a:custGeom>
              <a:avLst/>
              <a:gdLst/>
              <a:ahLst/>
              <a:cxnLst/>
              <a:rect l="l" t="t" r="r" b="b"/>
              <a:pathLst>
                <a:path w="2157729" h="144145">
                  <a:moveTo>
                    <a:pt x="2157476" y="0"/>
                  </a:moveTo>
                  <a:lnTo>
                    <a:pt x="0" y="0"/>
                  </a:lnTo>
                  <a:lnTo>
                    <a:pt x="0" y="144005"/>
                  </a:lnTo>
                  <a:lnTo>
                    <a:pt x="2157476" y="144005"/>
                  </a:lnTo>
                  <a:lnTo>
                    <a:pt x="2157476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5030179" y="5790807"/>
            <a:ext cx="153352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2-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ходовые</a:t>
            </a:r>
            <a:r>
              <a:rPr sz="1000" b="1" spc="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регулирующие клапаны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021869" y="6945617"/>
            <a:ext cx="2209800" cy="17881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резьбовой.</a:t>
            </a:r>
            <a:endParaRPr sz="800">
              <a:latin typeface="Trebuchet MS"/>
              <a:cs typeface="Trebuchet MS"/>
            </a:endParaRPr>
          </a:p>
          <a:p>
            <a:pPr marL="15875" marR="508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0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водоснабжение,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вентиляции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другие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технологические производства.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5715" algn="just">
              <a:lnSpc>
                <a:spcPts val="900"/>
              </a:lnSpc>
              <a:spcBef>
                <a:spcPts val="16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КМ124Р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является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односедельчатым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двухходовым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несбалансированным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регулирующим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клапаном,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управляемым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линейным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электроприводом.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Клапан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потока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холодной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горячей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воды,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воздуха,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жидких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газообразных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сред,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нейтральных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материалам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клапана.</a:t>
            </a:r>
            <a:endParaRPr sz="80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6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копуса: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Латунь</a:t>
            </a:r>
            <a:endParaRPr sz="80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85"/>
              </a:spcBef>
            </a:pP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внутренних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деталей: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2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КМ124Р.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50" name="object 50"/>
          <p:cNvGraphicFramePr>
            <a:graphicFrameLocks noGrp="1"/>
          </p:cNvGraphicFramePr>
          <p:nvPr/>
        </p:nvGraphicFramePr>
        <p:xfrm>
          <a:off x="5042879" y="6428008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15–65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20…+160°С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1" name="object 51"/>
          <p:cNvSpPr txBox="1"/>
          <p:nvPr/>
        </p:nvSpPr>
        <p:spPr>
          <a:xfrm>
            <a:off x="5084179" y="6184980"/>
            <a:ext cx="1143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«Гранрег»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52" name="object 5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475556" y="5896702"/>
            <a:ext cx="719847" cy="1088382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359827" y="330350"/>
            <a:ext cx="597535" cy="179070"/>
            <a:chOff x="359827" y="330350"/>
            <a:chExt cx="597535" cy="179070"/>
          </a:xfrm>
        </p:grpSpPr>
        <p:sp>
          <p:nvSpPr>
            <p:cNvPr id="54" name="object 54"/>
            <p:cNvSpPr/>
            <p:nvPr/>
          </p:nvSpPr>
          <p:spPr>
            <a:xfrm>
              <a:off x="359827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2211" y="330350"/>
              <a:ext cx="178765" cy="178892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89255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35" y="42862"/>
                  </a:moveTo>
                  <a:lnTo>
                    <a:pt x="63792" y="76962"/>
                  </a:lnTo>
                  <a:lnTo>
                    <a:pt x="63830" y="7175"/>
                  </a:lnTo>
                  <a:lnTo>
                    <a:pt x="76454" y="7175"/>
                  </a:lnTo>
                  <a:lnTo>
                    <a:pt x="76454" y="0"/>
                  </a:lnTo>
                  <a:lnTo>
                    <a:pt x="44310" y="0"/>
                  </a:lnTo>
                  <a:lnTo>
                    <a:pt x="44310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75" y="79019"/>
                  </a:lnTo>
                  <a:lnTo>
                    <a:pt x="60172" y="79133"/>
                  </a:lnTo>
                  <a:lnTo>
                    <a:pt x="120535" y="115341"/>
                  </a:lnTo>
                  <a:lnTo>
                    <a:pt x="120535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4665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12F817E4-DD35-BEC3-94EF-9710FD222A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162" y="41825"/>
            <a:ext cx="1720577" cy="480364"/>
          </a:xfrm>
          <a:prstGeom prst="rect">
            <a:avLst/>
          </a:prstGeom>
        </p:spPr>
      </p:pic>
      <p:pic>
        <p:nvPicPr>
          <p:cNvPr id="59" name="object 10">
            <a:extLst>
              <a:ext uri="{FF2B5EF4-FFF2-40B4-BE49-F238E27FC236}">
                <a16:creationId xmlns:a16="http://schemas.microsoft.com/office/drawing/2014/main" id="{E66BB152-94F1-9257-93C2-AD1E9AEB5F86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543130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4" name="object 4"/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43006" y="10174794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34245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8718" y="717842"/>
            <a:ext cx="6730365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60"/>
              </a:spcBef>
            </a:pP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Регулирующие</a:t>
            </a:r>
            <a:r>
              <a:rPr sz="1100" b="1" spc="1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r>
              <a:rPr sz="1100" b="1" spc="1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непрямого</a:t>
            </a:r>
            <a:r>
              <a:rPr sz="1100" b="1" spc="1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действия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60718" y="719429"/>
            <a:ext cx="108585" cy="216535"/>
          </a:xfrm>
          <a:custGeom>
            <a:avLst/>
            <a:gdLst/>
            <a:ahLst/>
            <a:cxnLst/>
            <a:rect l="l" t="t" r="r" b="b"/>
            <a:pathLst>
              <a:path w="108584" h="216534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67994" y="5471045"/>
            <a:ext cx="4392930" cy="217170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955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65"/>
              </a:spcBef>
            </a:pP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Регулирующие</a:t>
            </a:r>
            <a:r>
              <a:rPr sz="1100" b="1" spc="1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клапаны</a:t>
            </a:r>
            <a:r>
              <a:rPr sz="1100" b="1" spc="1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непрямого</a:t>
            </a:r>
            <a:r>
              <a:rPr sz="1100" b="1" spc="1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действия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9994" y="5472633"/>
            <a:ext cx="108585" cy="215900"/>
          </a:xfrm>
          <a:custGeom>
            <a:avLst/>
            <a:gdLst/>
            <a:ahLst/>
            <a:cxnLst/>
            <a:rect l="l" t="t" r="r" b="b"/>
            <a:pathLst>
              <a:path w="108584" h="215900">
                <a:moveTo>
                  <a:pt x="108000" y="0"/>
                </a:moveTo>
                <a:lnTo>
                  <a:pt x="0" y="0"/>
                </a:lnTo>
                <a:lnTo>
                  <a:pt x="0" y="215366"/>
                </a:lnTo>
                <a:lnTo>
                  <a:pt x="108000" y="215366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47300" y="5786832"/>
            <a:ext cx="153606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3-ходовые</a:t>
            </a:r>
            <a:r>
              <a:rPr sz="1000" b="1" spc="1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регулирующие клапаны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8989" y="6898336"/>
            <a:ext cx="2216150" cy="18415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5875" marR="1143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водоснабжение,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вентиляции.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8415" marR="5080" indent="3175" algn="just">
              <a:lnSpc>
                <a:spcPts val="900"/>
              </a:lnSpc>
              <a:spcBef>
                <a:spcPts val="50"/>
              </a:spcBef>
            </a:pP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Регулирующие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трехходовые клапаны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КМ305Ф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являются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комбинированными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клапанами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предна-значенными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смещения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разделения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потоков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воды,</a:t>
            </a:r>
            <a:endParaRPr sz="800">
              <a:latin typeface="Trebuchet MS"/>
              <a:cs typeface="Trebuchet MS"/>
            </a:endParaRPr>
          </a:p>
          <a:p>
            <a:pPr marL="22860" marR="28575" indent="-2540" algn="just">
              <a:lnSpc>
                <a:spcPts val="900"/>
              </a:lnSpc>
              <a:spcBef>
                <a:spcPts val="145"/>
              </a:spcBef>
            </a:pP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пара,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инертных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газов,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термомасел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гликолевых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растворов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концентрацией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до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50%.</a:t>
            </a:r>
            <a:endParaRPr sz="800">
              <a:latin typeface="Trebuchet MS"/>
              <a:cs typeface="Trebuchet MS"/>
            </a:endParaRPr>
          </a:p>
          <a:p>
            <a:pPr marL="20955" marR="26034" indent="635">
              <a:lnSpc>
                <a:spcPts val="1040"/>
              </a:lnSpc>
              <a:spcBef>
                <a:spcPts val="3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высокопрочный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чугун.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Внутренние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детали: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Материалы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уплотнений: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мягкое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уплотнение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PTFE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2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КМ305Ф.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360000" y="6426220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15–500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(2,5)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8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20...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+220°С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360895" y="6192177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02200" y="6184783"/>
            <a:ext cx="1143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«Гранрег»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6340" y="5883502"/>
            <a:ext cx="774700" cy="81084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686940" y="5786832"/>
            <a:ext cx="153606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3-ходовые</a:t>
            </a:r>
            <a:r>
              <a:rPr sz="1000" b="1" spc="1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регулирующие клапаны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78629" y="6996062"/>
            <a:ext cx="2216150" cy="1805939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резьбовой.</a:t>
            </a:r>
            <a:endParaRPr sz="800">
              <a:latin typeface="Trebuchet MS"/>
              <a:cs typeface="Trebuchet MS"/>
            </a:endParaRPr>
          </a:p>
          <a:p>
            <a:pPr marL="15875" marR="10795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0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водоснабжение,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вентиляции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другие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технологические производства.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5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9685" marR="5080" indent="18415" algn="just">
              <a:lnSpc>
                <a:spcPts val="900"/>
              </a:lnSpc>
              <a:spcBef>
                <a:spcPts val="45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КМ324Р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является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односедельчатым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трёхходовым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несбалансированным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регулирующим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клапаном,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управляемым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линейным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электроприводом.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Клапан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разделения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смешения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потоков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холодной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горячей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воды,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воздуха,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жидких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газоо-бразных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сред,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нейтральных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материалам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клапана.</a:t>
            </a:r>
            <a:endParaRPr sz="80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6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копуса: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Латунь</a:t>
            </a:r>
            <a:endParaRPr sz="80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80"/>
              </a:spcBef>
            </a:pP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внутренних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деталей: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КМ324Р.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2699640" y="6525245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15–65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20…+160°С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object 22"/>
          <p:cNvSpPr/>
          <p:nvPr/>
        </p:nvSpPr>
        <p:spPr>
          <a:xfrm>
            <a:off x="2699639" y="6192151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740939" y="6184759"/>
            <a:ext cx="1143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«Гранрег»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38833" y="5991541"/>
            <a:ext cx="656493" cy="992592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5152821" y="5472010"/>
            <a:ext cx="2047239" cy="21272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18415" rIns="0" bIns="0" rtlCol="0">
            <a:spAutoFit/>
          </a:bodyPr>
          <a:lstStyle/>
          <a:p>
            <a:pPr marL="45085">
              <a:lnSpc>
                <a:spcPct val="100000"/>
              </a:lnSpc>
              <a:spcBef>
                <a:spcPts val="145"/>
              </a:spcBef>
            </a:pP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Конденсатоотводчики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039995" y="5473586"/>
            <a:ext cx="113030" cy="213360"/>
          </a:xfrm>
          <a:custGeom>
            <a:avLst/>
            <a:gdLst/>
            <a:ahLst/>
            <a:cxnLst/>
            <a:rect l="l" t="t" r="r" b="b"/>
            <a:pathLst>
              <a:path w="113029" h="213360">
                <a:moveTo>
                  <a:pt x="112826" y="0"/>
                </a:moveTo>
                <a:lnTo>
                  <a:pt x="0" y="0"/>
                </a:lnTo>
                <a:lnTo>
                  <a:pt x="0" y="212826"/>
                </a:lnTo>
                <a:lnTo>
                  <a:pt x="112826" y="212826"/>
                </a:lnTo>
                <a:lnTo>
                  <a:pt x="112826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59994" y="1440002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401299" y="1432603"/>
            <a:ext cx="1143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«Гранрег»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699994" y="1440002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741300" y="1432603"/>
            <a:ext cx="1143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«Гранрег»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38968" y="2147568"/>
            <a:ext cx="2210435" cy="26422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5875" marR="508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10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водоснабжение,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вентиляции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другие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технологические производства.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9685" marR="22860" indent="1905" algn="just">
              <a:lnSpc>
                <a:spcPts val="900"/>
              </a:lnSpc>
              <a:spcBef>
                <a:spcPts val="16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КМ127Ф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является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односедельчатым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двухходовым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регулирующим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клапаном,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управляемым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линейным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электро-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пневмоприводом.</a:t>
            </a:r>
            <a:endParaRPr sz="800">
              <a:latin typeface="Trebuchet MS"/>
              <a:cs typeface="Trebuchet MS"/>
            </a:endParaRPr>
          </a:p>
          <a:p>
            <a:pPr marL="19685" marR="18415" indent="1905" algn="just">
              <a:lnSpc>
                <a:spcPts val="900"/>
              </a:lnSpc>
              <a:spcBef>
                <a:spcPts val="14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Клапан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потока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холодной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горячей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воды,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пара,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воздуха,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жидких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газообразных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сред,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нейтральных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материалам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клапана.</a:t>
            </a:r>
            <a:endParaRPr sz="80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65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копуса: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GS-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C25.</a:t>
            </a:r>
            <a:endParaRPr sz="800">
              <a:latin typeface="Trebuchet MS"/>
              <a:cs typeface="Trebuchet MS"/>
            </a:endParaRPr>
          </a:p>
          <a:p>
            <a:pPr marL="17145" marR="16510" indent="3810" algn="just">
              <a:lnSpc>
                <a:spcPts val="900"/>
              </a:lnSpc>
              <a:spcBef>
                <a:spcPts val="160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внутренних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деталей: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сталь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AISI304.</a:t>
            </a:r>
            <a:endParaRPr sz="800">
              <a:latin typeface="Trebuchet MS"/>
              <a:cs typeface="Trebuchet MS"/>
            </a:endParaRPr>
          </a:p>
          <a:p>
            <a:pPr marL="21590" marR="17145" indent="-635" algn="just">
              <a:lnSpc>
                <a:spcPts val="900"/>
              </a:lnSpc>
              <a:spcBef>
                <a:spcPts val="140"/>
              </a:spcBef>
            </a:pP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седлового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уплотнения: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металл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металлу/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мягкое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уплотнение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PTFE.</a:t>
            </a:r>
            <a:endParaRPr sz="800">
              <a:latin typeface="Trebuchet MS"/>
              <a:cs typeface="Trebuchet MS"/>
            </a:endParaRPr>
          </a:p>
          <a:p>
            <a:pPr marL="19685" marR="19685" indent="1905" algn="just">
              <a:lnSpc>
                <a:spcPts val="900"/>
              </a:lnSpc>
              <a:spcBef>
                <a:spcPts val="145"/>
              </a:spcBef>
            </a:pP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запросу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возможно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исполнение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заниженным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коэффициентом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пропускной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способности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исполнение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равнопроцентной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характеристикой.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КМ127Ф.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679010" y="2147588"/>
            <a:ext cx="2216785" cy="205232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5875" marR="1270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3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водоснабжение,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вентиляции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другие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технологические производства.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2225" marR="5080" indent="-635" algn="just">
              <a:lnSpc>
                <a:spcPts val="900"/>
              </a:lnSpc>
              <a:spcBef>
                <a:spcPts val="16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КМ227Ф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является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односедельчатым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двухходовым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регулирующим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клапаном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разгруженным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плунже-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ром,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управляемым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электро-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пневмоприводом.</a:t>
            </a:r>
            <a:endParaRPr sz="800">
              <a:latin typeface="Trebuchet MS"/>
              <a:cs typeface="Trebuchet MS"/>
            </a:endParaRPr>
          </a:p>
          <a:p>
            <a:pPr marL="22860" marR="13335" indent="-1270" algn="just">
              <a:lnSpc>
                <a:spcPts val="900"/>
              </a:lnSpc>
              <a:spcBef>
                <a:spcPts val="14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расхода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пара,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жидкостей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газов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t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до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300°С.</a:t>
            </a:r>
            <a:endParaRPr sz="800">
              <a:latin typeface="Trebuchet MS"/>
              <a:cs typeface="Trebuchet MS"/>
            </a:endParaRPr>
          </a:p>
          <a:p>
            <a:pPr marL="21590" algn="just">
              <a:lnSpc>
                <a:spcPct val="100000"/>
              </a:lnSpc>
              <a:spcBef>
                <a:spcPts val="65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копуса: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GS-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C25.</a:t>
            </a:r>
            <a:endParaRPr sz="800">
              <a:latin typeface="Trebuchet MS"/>
              <a:cs typeface="Trebuchet MS"/>
            </a:endParaRPr>
          </a:p>
          <a:p>
            <a:pPr marL="17145" marR="22860" indent="3810" algn="just">
              <a:lnSpc>
                <a:spcPts val="900"/>
              </a:lnSpc>
              <a:spcBef>
                <a:spcPts val="160"/>
              </a:spcBef>
            </a:pP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внутренних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деталей: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сталь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AISI304.</a:t>
            </a:r>
            <a:endParaRPr sz="800">
              <a:latin typeface="Trebuchet MS"/>
              <a:cs typeface="Trebuchet MS"/>
            </a:endParaRPr>
          </a:p>
          <a:p>
            <a:pPr marL="22225" marR="8890" algn="just">
              <a:lnSpc>
                <a:spcPts val="900"/>
              </a:lnSpc>
              <a:spcBef>
                <a:spcPts val="1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Клапаны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имеют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седловое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уплотнение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“металл-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металлу”.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КМ227Ф.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360000" y="1676707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15–100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4,0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40…+300°С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4" name="object 34"/>
          <p:cNvGraphicFramePr>
            <a:graphicFrameLocks noGrp="1"/>
          </p:cNvGraphicFramePr>
          <p:nvPr/>
        </p:nvGraphicFramePr>
        <p:xfrm>
          <a:off x="2699999" y="1676707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50–300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4,0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40…+300°С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5" name="object 35"/>
          <p:cNvSpPr txBox="1"/>
          <p:nvPr/>
        </p:nvSpPr>
        <p:spPr>
          <a:xfrm>
            <a:off x="347300" y="1035553"/>
            <a:ext cx="153352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2-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ходовые</a:t>
            </a:r>
            <a:r>
              <a:rPr sz="1000" b="1" spc="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регулирующие клапаны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687275" y="1035553"/>
            <a:ext cx="153352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2-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ходовые</a:t>
            </a:r>
            <a:r>
              <a:rPr sz="1000" b="1" spc="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регулирующие клапаны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37" name="object 3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85000" y="934199"/>
            <a:ext cx="1132200" cy="1387500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018219" y="1080007"/>
            <a:ext cx="807422" cy="1073699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5018989" y="6899163"/>
            <a:ext cx="2216150" cy="298513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6510" marR="5080" indent="-4445">
              <a:lnSpc>
                <a:spcPct val="98700"/>
              </a:lnSpc>
              <a:spcBef>
                <a:spcPts val="19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резьбовое,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фланцевое.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 применения: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пищевая,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нефтеперераба-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тывающая,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нефтехимическая, химическая,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целлю-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лозно-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бумажная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другие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отрасли.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отвода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конденсата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подо-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гревателей,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теплообменников,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сушилок,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варочных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аппаратов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другого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непрерывным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циклом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работы.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Отвод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конденсата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осуществляется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мере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его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образования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температуре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пара.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Стабильная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работа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переменном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расходе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давлении.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Конденсатоотводчики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высокой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про-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изводительности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оснащены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встроенными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термо-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статическими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клапанами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сброса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давления.</a:t>
            </a:r>
            <a:endParaRPr sz="800">
              <a:latin typeface="Trebuchet MS"/>
              <a:cs typeface="Trebuchet MS"/>
            </a:endParaRPr>
          </a:p>
          <a:p>
            <a:pPr marL="15875" marR="5080" indent="5715">
              <a:lnSpc>
                <a:spcPct val="98700"/>
              </a:lnSpc>
              <a:spcBef>
                <a:spcPts val="7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Перед конденсатоотводчиком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устанавливает-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сетчатый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фильтр.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Техническое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обслуживание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осуществляется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без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демонтажа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паропровода.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Конденсатоотводчики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данного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типа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являются</a:t>
            </a:r>
            <a:endParaRPr sz="800">
              <a:latin typeface="Trebuchet MS"/>
              <a:cs typeface="Trebuchet MS"/>
            </a:endParaRPr>
          </a:p>
          <a:p>
            <a:pPr marL="19685" marR="5080" indent="1905">
              <a:lnSpc>
                <a:spcPts val="900"/>
              </a:lnSpc>
              <a:spcBef>
                <a:spcPts val="2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морозостойкими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(для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наружной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установки тре-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буется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теплоизоляция)</a:t>
            </a:r>
            <a:endParaRPr sz="800">
              <a:latin typeface="Trebuchet MS"/>
              <a:cs typeface="Trebuchet MS"/>
            </a:endParaRPr>
          </a:p>
          <a:p>
            <a:pPr marL="20320" marR="5080" indent="635">
              <a:lnSpc>
                <a:spcPct val="101099"/>
              </a:lnSpc>
              <a:spcBef>
                <a:spcPts val="5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чугун,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Варианты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монтажа: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горизонтальный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трубо-провод.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A11HC,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A12,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A31,</a:t>
            </a:r>
            <a:r>
              <a:rPr sz="800" b="1" spc="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А32.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40" name="object 40"/>
          <p:cNvGraphicFramePr>
            <a:graphicFrameLocks noGrp="1"/>
          </p:cNvGraphicFramePr>
          <p:nvPr/>
        </p:nvGraphicFramePr>
        <p:xfrm>
          <a:off x="5040000" y="6414713"/>
          <a:ext cx="1231265" cy="427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2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2240">
                <a:tc>
                  <a:txBody>
                    <a:bodyPr/>
                    <a:lstStyle/>
                    <a:p>
                      <a:pPr marR="100965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89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900" spc="-44" baseline="18518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/</a:t>
                      </a:r>
                      <a:r>
                        <a:rPr sz="900" spc="-44" baseline="-18518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2'',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15–80</a:t>
                      </a:r>
                      <a:r>
                        <a:rPr sz="700" spc="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89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430">
                <a:tc>
                  <a:txBody>
                    <a:bodyPr/>
                    <a:lstStyle/>
                    <a:p>
                      <a:pPr marR="112395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1,6–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4,0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1778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+400°С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1" name="object 41"/>
          <p:cNvSpPr txBox="1"/>
          <p:nvPr/>
        </p:nvSpPr>
        <p:spPr>
          <a:xfrm>
            <a:off x="5027300" y="5786832"/>
            <a:ext cx="1313180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Поплавковые конденсатоотводчики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039995" y="6190665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5081300" y="6183270"/>
            <a:ext cx="115760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«Стимакс» (АДЛ,</a:t>
            </a:r>
            <a:r>
              <a:rPr sz="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44" name="object 4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248260" y="5903290"/>
            <a:ext cx="879436" cy="865746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5027300" y="1035553"/>
            <a:ext cx="153606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3-ходовые</a:t>
            </a:r>
            <a:r>
              <a:rPr sz="1000" b="1" spc="1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регулирующие клапаны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018989" y="2147056"/>
            <a:ext cx="2216150" cy="19564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фланцевый.</a:t>
            </a:r>
            <a:endParaRPr sz="800">
              <a:latin typeface="Trebuchet MS"/>
              <a:cs typeface="Trebuchet MS"/>
            </a:endParaRPr>
          </a:p>
          <a:p>
            <a:pPr marL="15875" marR="1143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тепло-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водоснабжение,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вентиляции.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5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0320" marR="5080" indent="1270" algn="just">
              <a:lnSpc>
                <a:spcPts val="900"/>
              </a:lnSpc>
              <a:spcBef>
                <a:spcPts val="45"/>
              </a:spcBef>
            </a:pP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Регулирующие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трехходовые клапаны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КМ307Ф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КМ317Ф,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управляются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линейными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электропри-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водами.</a:t>
            </a:r>
            <a:endParaRPr sz="800">
              <a:latin typeface="Trebuchet MS"/>
              <a:cs typeface="Trebuchet MS"/>
            </a:endParaRPr>
          </a:p>
          <a:p>
            <a:pPr marL="20320" marR="24765" indent="1270" algn="just">
              <a:lnSpc>
                <a:spcPts val="900"/>
              </a:lnSpc>
              <a:spcBef>
                <a:spcPts val="145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КМ307Ф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 для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смешения потоков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жидкостей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газов;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КМ317Ф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разделения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потоков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жидкостей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газов.</a:t>
            </a:r>
            <a:endParaRPr sz="800">
              <a:latin typeface="Trebuchet MS"/>
              <a:cs typeface="Trebuchet MS"/>
            </a:endParaRPr>
          </a:p>
          <a:p>
            <a:pPr marL="15875" marR="26670" indent="5080">
              <a:lnSpc>
                <a:spcPct val="101099"/>
              </a:lnSpc>
              <a:spcBef>
                <a:spcPts val="5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углеродистая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внутренних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деталей: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 сталь.</a:t>
            </a:r>
            <a:endParaRPr sz="800">
              <a:latin typeface="Trebuchet MS"/>
              <a:cs typeface="Trebuchet MS"/>
            </a:endParaRPr>
          </a:p>
          <a:p>
            <a:pPr marL="21590">
              <a:lnSpc>
                <a:spcPct val="100000"/>
              </a:lnSpc>
              <a:spcBef>
                <a:spcPts val="8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уплотнений: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КМ307Ф,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КМ317Ф.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5040000" y="1674940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15–300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sz="700" spc="-8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29...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+200°С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8" name="object 48"/>
          <p:cNvSpPr/>
          <p:nvPr/>
        </p:nvSpPr>
        <p:spPr>
          <a:xfrm>
            <a:off x="5040896" y="1440904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5082199" y="1433503"/>
            <a:ext cx="114363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«Гранрег»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50" name="object 5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96342" y="1132230"/>
            <a:ext cx="774697" cy="868673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6591079" y="330350"/>
            <a:ext cx="597535" cy="179070"/>
            <a:chOff x="6591079" y="330350"/>
            <a:chExt cx="597535" cy="179070"/>
          </a:xfrm>
        </p:grpSpPr>
        <p:sp>
          <p:nvSpPr>
            <p:cNvPr id="52" name="object 52"/>
            <p:cNvSpPr/>
            <p:nvPr/>
          </p:nvSpPr>
          <p:spPr>
            <a:xfrm>
              <a:off x="6591079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03462" y="330350"/>
              <a:ext cx="178765" cy="178892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6620497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15917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EE17259C-0D25-DF36-E564-A6D44C63B3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992" y="41825"/>
            <a:ext cx="1720577" cy="480364"/>
          </a:xfrm>
          <a:prstGeom prst="rect">
            <a:avLst/>
          </a:prstGeom>
        </p:spPr>
      </p:pic>
      <p:pic>
        <p:nvPicPr>
          <p:cNvPr id="57" name="object 10">
            <a:extLst>
              <a:ext uri="{FF2B5EF4-FFF2-40B4-BE49-F238E27FC236}">
                <a16:creationId xmlns:a16="http://schemas.microsoft.com/office/drawing/2014/main" id="{0D8C0CA0-B7C4-33C3-088A-FDC9944FD332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346960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ВОГЕЗ - ПроПриборы.ру">
            <a:extLst>
              <a:ext uri="{FF2B5EF4-FFF2-40B4-BE49-F238E27FC236}">
                <a16:creationId xmlns:a16="http://schemas.microsoft.com/office/drawing/2014/main" id="{30835648-3594-0690-8DD6-17CEF37B3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270" y="5429640"/>
            <a:ext cx="5267960" cy="2282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6">
            <a:extLst>
              <a:ext uri="{FF2B5EF4-FFF2-40B4-BE49-F238E27FC236}">
                <a16:creationId xmlns:a16="http://schemas.microsoft.com/office/drawing/2014/main" id="{BE6D9963-4C7B-CF8E-E861-73EE28B163DB}"/>
              </a:ext>
            </a:extLst>
          </p:cNvPr>
          <p:cNvSpPr/>
          <p:nvPr/>
        </p:nvSpPr>
        <p:spPr>
          <a:xfrm>
            <a:off x="55880" y="2933700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id="{7EA3071E-153C-1323-1840-F1CA3ECB2593}"/>
              </a:ext>
            </a:extLst>
          </p:cNvPr>
          <p:cNvSpPr txBox="1"/>
          <p:nvPr/>
        </p:nvSpPr>
        <p:spPr>
          <a:xfrm>
            <a:off x="3280664" y="2660686"/>
            <a:ext cx="2624751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700" spc="-50" dirty="0">
                <a:solidFill>
                  <a:srgbClr val="828486"/>
                </a:solidFill>
                <a:latin typeface="Trebuchet MS"/>
              </a:rPr>
              <a:t>Трубопроводная арматура</a:t>
            </a:r>
          </a:p>
        </p:txBody>
      </p:sp>
      <p:grpSp>
        <p:nvGrpSpPr>
          <p:cNvPr id="4" name="object 51">
            <a:extLst>
              <a:ext uri="{FF2B5EF4-FFF2-40B4-BE49-F238E27FC236}">
                <a16:creationId xmlns:a16="http://schemas.microsoft.com/office/drawing/2014/main" id="{4B672A2D-2523-181B-59E6-B1CAA8A9BC2D}"/>
              </a:ext>
            </a:extLst>
          </p:cNvPr>
          <p:cNvGrpSpPr/>
          <p:nvPr/>
        </p:nvGrpSpPr>
        <p:grpSpPr>
          <a:xfrm>
            <a:off x="6010275" y="2578100"/>
            <a:ext cx="1186594" cy="355600"/>
            <a:chOff x="6591079" y="330350"/>
            <a:chExt cx="597535" cy="179070"/>
          </a:xfrm>
        </p:grpSpPr>
        <p:sp>
          <p:nvSpPr>
            <p:cNvPr id="5" name="object 52">
              <a:extLst>
                <a:ext uri="{FF2B5EF4-FFF2-40B4-BE49-F238E27FC236}">
                  <a16:creationId xmlns:a16="http://schemas.microsoft.com/office/drawing/2014/main" id="{B63E7FC9-266B-36B2-55A0-3BF901A21048}"/>
                </a:ext>
              </a:extLst>
            </p:cNvPr>
            <p:cNvSpPr/>
            <p:nvPr/>
          </p:nvSpPr>
          <p:spPr>
            <a:xfrm>
              <a:off x="6591079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53">
              <a:extLst>
                <a:ext uri="{FF2B5EF4-FFF2-40B4-BE49-F238E27FC236}">
                  <a16:creationId xmlns:a16="http://schemas.microsoft.com/office/drawing/2014/main" id="{15681FAA-3B16-4F79-C563-1FC3DE8E36D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03462" y="330350"/>
              <a:ext cx="178765" cy="178892"/>
            </a:xfrm>
            <a:prstGeom prst="rect">
              <a:avLst/>
            </a:prstGeom>
          </p:spPr>
        </p:pic>
        <p:sp>
          <p:nvSpPr>
            <p:cNvPr id="7" name="object 54">
              <a:extLst>
                <a:ext uri="{FF2B5EF4-FFF2-40B4-BE49-F238E27FC236}">
                  <a16:creationId xmlns:a16="http://schemas.microsoft.com/office/drawing/2014/main" id="{C94F7C5A-8B8D-3010-94DC-B0D3F138BCCC}"/>
                </a:ext>
              </a:extLst>
            </p:cNvPr>
            <p:cNvSpPr/>
            <p:nvPr/>
          </p:nvSpPr>
          <p:spPr>
            <a:xfrm>
              <a:off x="6620497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55">
              <a:extLst>
                <a:ext uri="{FF2B5EF4-FFF2-40B4-BE49-F238E27FC236}">
                  <a16:creationId xmlns:a16="http://schemas.microsoft.com/office/drawing/2014/main" id="{59A54B98-281C-00EB-15A4-5C5ACC31860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15917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F0E36B7-358A-4B22-C3C0-52E607EC5A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0805" y="83283"/>
            <a:ext cx="1726824" cy="48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7261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bject 29">
            <a:extLst>
              <a:ext uri="{FF2B5EF4-FFF2-40B4-BE49-F238E27FC236}">
                <a16:creationId xmlns:a16="http://schemas.microsoft.com/office/drawing/2014/main" id="{26E5275D-0B58-B13F-F3F4-5C15F054327E}"/>
              </a:ext>
            </a:extLst>
          </p:cNvPr>
          <p:cNvSpPr/>
          <p:nvPr/>
        </p:nvSpPr>
        <p:spPr>
          <a:xfrm>
            <a:off x="5103534" y="1708151"/>
            <a:ext cx="2346788" cy="145530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4" name="object 4"/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43006" y="10174794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34245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8718" y="717842"/>
            <a:ext cx="6730365" cy="189796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60"/>
              </a:spcBef>
            </a:pPr>
            <a:r>
              <a:rPr lang="ru-RU" sz="1100" b="1" spc="10" dirty="0">
                <a:solidFill>
                  <a:srgbClr val="231F20"/>
                </a:solidFill>
                <a:latin typeface="Calibri"/>
                <a:cs typeface="Calibri"/>
              </a:rPr>
              <a:t>Регуляторы давления прямого действия, для жидкости</a:t>
            </a:r>
            <a:endParaRPr lang="ru-RU" sz="1100" dirty="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60718" y="719429"/>
            <a:ext cx="108585" cy="188209"/>
          </a:xfrm>
          <a:custGeom>
            <a:avLst/>
            <a:gdLst/>
            <a:ahLst/>
            <a:cxnLst/>
            <a:rect l="l" t="t" r="r" b="b"/>
            <a:pathLst>
              <a:path w="108584" h="216534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59994" y="2570781"/>
            <a:ext cx="2216150" cy="1746632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Присоединение к трубопроводу: </a:t>
            </a:r>
            <a:r>
              <a:rPr lang="ru-RU" sz="800" b="1" i="0" dirty="0">
                <a:solidFill>
                  <a:srgbClr val="0A1F33"/>
                </a:solidFill>
                <a:effectLst/>
                <a:latin typeface="inherit"/>
              </a:rPr>
              <a:t>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фланцевое (с размерами уплотнительных поверхностей, присоединительными размерами по ГОСТ 33259, исполнение B).</a:t>
            </a:r>
          </a:p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Назначение: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для поддержания заданного перепада давления, давления «после себя» путем изменения (регулирования) расхода, для поддержания заданного расхода рабочих сред, протекающих по трубопроводам.</a:t>
            </a:r>
          </a:p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Рабочие среды: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негорючие, взрывобезопасные, нетоксичные, химически нейтральные к материалам деталей жидкости, в т. ч. вода, водные растворы этиленгликоля и пропиленгликоля с концентрацией до 60 %.</a:t>
            </a:r>
          </a:p>
        </p:txBody>
      </p:sp>
      <p:sp>
        <p:nvSpPr>
          <p:cNvPr id="27" name="object 27"/>
          <p:cNvSpPr/>
          <p:nvPr/>
        </p:nvSpPr>
        <p:spPr>
          <a:xfrm>
            <a:off x="359994" y="1708151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28"/>
          <p:cNvSpPr txBox="1"/>
          <p:nvPr/>
        </p:nvSpPr>
        <p:spPr>
          <a:xfrm>
            <a:off x="401299" y="1700827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sp>
        <p:nvSpPr>
          <p:cNvPr id="29" name="object 29"/>
          <p:cNvSpPr/>
          <p:nvPr/>
        </p:nvSpPr>
        <p:spPr>
          <a:xfrm>
            <a:off x="2634791" y="1706767"/>
            <a:ext cx="2346788" cy="145530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676097" y="1706766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graphicFrame>
        <p:nvGraphicFramePr>
          <p:cNvPr id="34" name="object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2168954"/>
              </p:ext>
            </p:extLst>
          </p:nvPr>
        </p:nvGraphicFramePr>
        <p:xfrm>
          <a:off x="2641554" y="1952489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,</a:t>
                      </a:r>
                      <a:r>
                        <a:rPr lang="ru-RU"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, 2,5 МПа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150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°С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5" name="object 35"/>
          <p:cNvSpPr txBox="1"/>
          <p:nvPr/>
        </p:nvSpPr>
        <p:spPr>
          <a:xfrm>
            <a:off x="347300" y="1026308"/>
            <a:ext cx="2159343" cy="643766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Регуляторы перепада давления прямого действия ВРПД (регуляторы давления «после себя» и расхода), чугун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2641554" y="1035553"/>
            <a:ext cx="2340025" cy="643766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Регуляторы перепада давления прямого действия ВРПД с фиксированной настройкой (регуляторы давления "после себя" и расхода)</a:t>
            </a:r>
          </a:p>
        </p:txBody>
      </p:sp>
      <p:grpSp>
        <p:nvGrpSpPr>
          <p:cNvPr id="51" name="object 51"/>
          <p:cNvGrpSpPr/>
          <p:nvPr/>
        </p:nvGrpSpPr>
        <p:grpSpPr>
          <a:xfrm>
            <a:off x="6591079" y="330350"/>
            <a:ext cx="597535" cy="179070"/>
            <a:chOff x="6591079" y="330350"/>
            <a:chExt cx="597535" cy="179070"/>
          </a:xfrm>
        </p:grpSpPr>
        <p:sp>
          <p:nvSpPr>
            <p:cNvPr id="52" name="object 52"/>
            <p:cNvSpPr/>
            <p:nvPr/>
          </p:nvSpPr>
          <p:spPr>
            <a:xfrm>
              <a:off x="6591079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03462" y="330350"/>
              <a:ext cx="178765" cy="178892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6620497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5917" y="331840"/>
              <a:ext cx="172587" cy="176931"/>
            </a:xfrm>
            <a:prstGeom prst="rect">
              <a:avLst/>
            </a:prstGeom>
          </p:spPr>
        </p:pic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C26F3A71-0862-7EF2-A124-C6ED78BCFE38}"/>
              </a:ext>
            </a:extLst>
          </p:cNvPr>
          <p:cNvSpPr txBox="1"/>
          <p:nvPr/>
        </p:nvSpPr>
        <p:spPr>
          <a:xfrm>
            <a:off x="2570103" y="2535980"/>
            <a:ext cx="2411476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Присоединение к трубопроводу: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фланцевое с размерами уплотнительных поверхностей и присоединительными размерами по ГОСТ 12815, исполнение 1.</a:t>
            </a:r>
          </a:p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Назначение: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для поддержания заданного перепада давления рабочей среды путем изменения расхода. Может быть использован в качестве регулятора давления «после себя».</a:t>
            </a:r>
          </a:p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Рабочие среды: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inherit"/>
              </a:rPr>
              <a:t> негорючие, взрывобезопасные, нетоксичные, химически нейтральные к материалам деталей жидкости, в том числе вода, водные растворы этиленгликоля и пропиленгликоля с конце</a:t>
            </a:r>
            <a:r>
              <a:rPr lang="ru-RU" sz="800" b="0" i="0" dirty="0">
                <a:solidFill>
                  <a:srgbClr val="0054A5"/>
                </a:solidFill>
                <a:effectLst/>
                <a:latin typeface="inherit"/>
              </a:rPr>
              <a:t>н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inherit"/>
              </a:rPr>
              <a:t>трацией до 60 %.</a:t>
            </a:r>
            <a:endParaRPr lang="ru-RU" sz="800" b="0" i="0" dirty="0">
              <a:solidFill>
                <a:srgbClr val="0A1F33"/>
              </a:solidFill>
              <a:effectLst/>
              <a:latin typeface="OpenSans"/>
            </a:endParaRPr>
          </a:p>
        </p:txBody>
      </p:sp>
      <p:pic>
        <p:nvPicPr>
          <p:cNvPr id="18" name="Рисунок 17" descr="Изображение выглядит как металлоизделия, пружина, спиральная пружина, прир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812EDB-6719-B7E6-4812-0D9F3F4834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776" y="1413700"/>
            <a:ext cx="785047" cy="1073282"/>
          </a:xfrm>
          <a:prstGeom prst="rect">
            <a:avLst/>
          </a:prstGeom>
        </p:spPr>
      </p:pic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id="{1F804CF3-BAB5-106F-81DD-0B1D3B980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21863"/>
              </p:ext>
            </p:extLst>
          </p:nvPr>
        </p:nvGraphicFramePr>
        <p:xfrm>
          <a:off x="341717" y="1955346"/>
          <a:ext cx="1632384" cy="5600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7592">
                  <a:extLst>
                    <a:ext uri="{9D8B030D-6E8A-4147-A177-3AD203B41FA5}">
                      <a16:colId xmlns:a16="http://schemas.microsoft.com/office/drawing/2014/main" val="427713409"/>
                    </a:ext>
                  </a:extLst>
                </a:gridCol>
                <a:gridCol w="1294792">
                  <a:extLst>
                    <a:ext uri="{9D8B030D-6E8A-4147-A177-3AD203B41FA5}">
                      <a16:colId xmlns:a16="http://schemas.microsoft.com/office/drawing/2014/main" val="788052915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38597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dirty="0">
                          <a:latin typeface="Trebuchet MS"/>
                          <a:cs typeface="Trebuchet MS"/>
                        </a:rPr>
                        <a:t>0,04…0,7 МПа, 0,2…1,2 МПа</a:t>
                      </a: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79584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 dirty="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…+150°С </a:t>
                      </a:r>
                      <a:r>
                        <a:rPr lang="en-US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EPDM</a:t>
                      </a:r>
                      <a:endParaRPr lang="en-US"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07782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lang="en-US" sz="110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lang="ru-RU"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…+80°С </a:t>
                      </a:r>
                      <a:r>
                        <a:rPr lang="en-US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NBR</a:t>
                      </a: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16644891"/>
                  </a:ext>
                </a:extLst>
              </a:tr>
            </a:tbl>
          </a:graphicData>
        </a:graphic>
      </p:graphicFrame>
      <p:pic>
        <p:nvPicPr>
          <p:cNvPr id="26" name="Рисунок 25" descr="Изображение выглядит как синий, цилиндр, мет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E74C25C-F925-F2A3-7693-49B7F99A18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183" y="1451445"/>
            <a:ext cx="1004108" cy="1127006"/>
          </a:xfrm>
          <a:prstGeom prst="rect">
            <a:avLst/>
          </a:prstGeom>
        </p:spPr>
      </p:pic>
      <p:sp>
        <p:nvSpPr>
          <p:cNvPr id="32" name="object 30">
            <a:extLst>
              <a:ext uri="{FF2B5EF4-FFF2-40B4-BE49-F238E27FC236}">
                <a16:creationId xmlns:a16="http://schemas.microsoft.com/office/drawing/2014/main" id="{8282F33A-DE8A-7AC8-EEAC-2C72B67B3C18}"/>
              </a:ext>
            </a:extLst>
          </p:cNvPr>
          <p:cNvSpPr txBox="1"/>
          <p:nvPr/>
        </p:nvSpPr>
        <p:spPr>
          <a:xfrm>
            <a:off x="5133293" y="1714051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graphicFrame>
        <p:nvGraphicFramePr>
          <p:cNvPr id="37" name="object 34">
            <a:extLst>
              <a:ext uri="{FF2B5EF4-FFF2-40B4-BE49-F238E27FC236}">
                <a16:creationId xmlns:a16="http://schemas.microsoft.com/office/drawing/2014/main" id="{CC4BD650-62C4-23C0-3263-C06FAC1F18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431900"/>
              </p:ext>
            </p:extLst>
          </p:nvPr>
        </p:nvGraphicFramePr>
        <p:xfrm>
          <a:off x="5098750" y="1945017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,</a:t>
                      </a:r>
                      <a:r>
                        <a:rPr lang="ru-RU"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, 2,5 МПа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150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°С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8" name="object 36">
            <a:extLst>
              <a:ext uri="{FF2B5EF4-FFF2-40B4-BE49-F238E27FC236}">
                <a16:creationId xmlns:a16="http://schemas.microsoft.com/office/drawing/2014/main" id="{D3A6801A-3A43-2E8B-E694-ABCAC94C4C9D}"/>
              </a:ext>
            </a:extLst>
          </p:cNvPr>
          <p:cNvSpPr txBox="1"/>
          <p:nvPr/>
        </p:nvSpPr>
        <p:spPr>
          <a:xfrm>
            <a:off x="5098750" y="1028081"/>
            <a:ext cx="2340025" cy="489878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Регуляторы перепада давления прямого действия ВРПД (регуляторы давления «после себя» и расхода), сталь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B249419-0D1F-6649-F7DB-36E21A2A491F}"/>
              </a:ext>
            </a:extLst>
          </p:cNvPr>
          <p:cNvSpPr txBox="1"/>
          <p:nvPr/>
        </p:nvSpPr>
        <p:spPr>
          <a:xfrm>
            <a:off x="5098750" y="2528508"/>
            <a:ext cx="235157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Присоединение к трубопроводу: </a:t>
            </a:r>
            <a:r>
              <a:rPr lang="ru-RU" sz="800" b="1" i="0" dirty="0">
                <a:solidFill>
                  <a:srgbClr val="0A1F33"/>
                </a:solidFill>
                <a:effectLst/>
                <a:latin typeface="inherit"/>
              </a:rPr>
              <a:t>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фланцевое (с размерами уплотнительных поверхностей, присоединительными размерами по ГОСТ 33259, исполнение B).</a:t>
            </a:r>
          </a:p>
          <a:p>
            <a:pPr algn="l" fontAlgn="base"/>
            <a:r>
              <a:rPr lang="ru-RU" sz="800" b="1" i="0" dirty="0">
                <a:solidFill>
                  <a:srgbClr val="0054B1"/>
                </a:solidFill>
                <a:effectLst/>
                <a:latin typeface="inherit"/>
              </a:rPr>
              <a:t>Назначение: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для поддержания заданного перепада давления, давления «после себя» путем изменения (регулирования) расхода, для поддержания заданного расхода рабочих сред, протекающих по трубопроводам.</a:t>
            </a:r>
          </a:p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Рабочие среды: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негорючие, взрывобезопасные, нетоксичные, химически нейтральные к материалам деталей жидкости, в т.ч. вода, водные растворы этиленгликоля и пропиленгликоля с концентрацией до 60 %.</a:t>
            </a:r>
          </a:p>
        </p:txBody>
      </p:sp>
      <p:pic>
        <p:nvPicPr>
          <p:cNvPr id="43" name="Рисунок 42" descr="Изображение выглядит как пружина, металлоизделия, спиральная пружина, приро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42BAF38-FD83-4EA4-09D8-2D83A84E6D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497" y="1310767"/>
            <a:ext cx="781049" cy="1283443"/>
          </a:xfrm>
          <a:prstGeom prst="rect">
            <a:avLst/>
          </a:prstGeom>
        </p:spPr>
      </p:pic>
      <p:sp>
        <p:nvSpPr>
          <p:cNvPr id="44" name="object 29">
            <a:extLst>
              <a:ext uri="{FF2B5EF4-FFF2-40B4-BE49-F238E27FC236}">
                <a16:creationId xmlns:a16="http://schemas.microsoft.com/office/drawing/2014/main" id="{52DD863B-4B74-85ED-0EEF-54DD87D6BC76}"/>
              </a:ext>
            </a:extLst>
          </p:cNvPr>
          <p:cNvSpPr/>
          <p:nvPr/>
        </p:nvSpPr>
        <p:spPr>
          <a:xfrm>
            <a:off x="359994" y="5716875"/>
            <a:ext cx="2142595" cy="145530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30">
            <a:extLst>
              <a:ext uri="{FF2B5EF4-FFF2-40B4-BE49-F238E27FC236}">
                <a16:creationId xmlns:a16="http://schemas.microsoft.com/office/drawing/2014/main" id="{7849F848-C82F-E7E8-7335-6A30F0FE04F0}"/>
              </a:ext>
            </a:extLst>
          </p:cNvPr>
          <p:cNvSpPr txBox="1"/>
          <p:nvPr/>
        </p:nvSpPr>
        <p:spPr>
          <a:xfrm>
            <a:off x="394536" y="5724494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graphicFrame>
        <p:nvGraphicFramePr>
          <p:cNvPr id="50" name="object 34">
            <a:extLst>
              <a:ext uri="{FF2B5EF4-FFF2-40B4-BE49-F238E27FC236}">
                <a16:creationId xmlns:a16="http://schemas.microsoft.com/office/drawing/2014/main" id="{C19547DE-E3BC-D88F-8FD2-C7225C54CC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137872"/>
              </p:ext>
            </p:extLst>
          </p:nvPr>
        </p:nvGraphicFramePr>
        <p:xfrm>
          <a:off x="435837" y="5976723"/>
          <a:ext cx="1115695" cy="5600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6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,</a:t>
                      </a:r>
                      <a:r>
                        <a:rPr lang="ru-RU"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, 2,5 МПа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0" marR="35560" lvl="0" indent="0" algn="ctr" defTabSz="914400" eaLnBrk="1" fontAlgn="auto" latinLnBrk="0" hangingPunct="1">
                        <a:lnSpc>
                          <a:spcPts val="75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lang="ru-RU"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…+150°С </a:t>
                      </a:r>
                      <a:r>
                        <a:rPr lang="en-US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EPDM</a:t>
                      </a:r>
                      <a:endParaRPr lang="en-US"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lang="en-US" sz="110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lang="ru-RU"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…+80°С </a:t>
                      </a:r>
                      <a:r>
                        <a:rPr lang="en-US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NBR</a:t>
                      </a: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74858963"/>
                  </a:ext>
                </a:extLst>
              </a:tr>
            </a:tbl>
          </a:graphicData>
        </a:graphic>
      </p:graphicFrame>
      <p:sp>
        <p:nvSpPr>
          <p:cNvPr id="56" name="object 36">
            <a:extLst>
              <a:ext uri="{FF2B5EF4-FFF2-40B4-BE49-F238E27FC236}">
                <a16:creationId xmlns:a16="http://schemas.microsoft.com/office/drawing/2014/main" id="{6B72D910-93CC-1CE9-3B45-098874FF6CE5}"/>
              </a:ext>
            </a:extLst>
          </p:cNvPr>
          <p:cNvSpPr txBox="1"/>
          <p:nvPr/>
        </p:nvSpPr>
        <p:spPr>
          <a:xfrm>
            <a:off x="359994" y="5347592"/>
            <a:ext cx="2142596" cy="33598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Регуляторы давления "до себя" прямого действия ВРДД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FD41CBB-7E37-4E19-10CA-3B1F6001BE52}"/>
              </a:ext>
            </a:extLst>
          </p:cNvPr>
          <p:cNvSpPr txBox="1"/>
          <p:nvPr/>
        </p:nvSpPr>
        <p:spPr>
          <a:xfrm>
            <a:off x="342447" y="6538951"/>
            <a:ext cx="217854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Присоединение к трубопроводу: </a:t>
            </a:r>
            <a:r>
              <a:rPr lang="ru-RU" sz="800" b="1" i="0" dirty="0">
                <a:solidFill>
                  <a:srgbClr val="0A1F33"/>
                </a:solidFill>
                <a:effectLst/>
                <a:latin typeface="inherit"/>
              </a:rPr>
              <a:t>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фланцевое (с размерами уплотнительных поверхностей, присоединительными размерами по ГОСТ 33259, исполнение B).</a:t>
            </a:r>
          </a:p>
          <a:p>
            <a:pPr algn="l" fontAlgn="base"/>
            <a:r>
              <a:rPr lang="ru-RU" sz="800" b="1" i="0" dirty="0">
                <a:solidFill>
                  <a:srgbClr val="0054B1"/>
                </a:solidFill>
                <a:effectLst/>
                <a:latin typeface="inherit"/>
              </a:rPr>
              <a:t>Назначение: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для поддержания заданного перепада давления, давления «после себя» путем изменения (регулирования) расхода, для поддержания заданного расхода рабочих сред, протекающих по трубопроводам.</a:t>
            </a:r>
          </a:p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Рабочие среды: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негорючие, взрывобезопасные, нетоксичные, химически нейтральные к материалам деталей жидкости, в т.ч. вода, водные растворы этиленгликоля и пропиленгликоля с концентрацией до 60 %.</a:t>
            </a:r>
          </a:p>
        </p:txBody>
      </p:sp>
      <p:pic>
        <p:nvPicPr>
          <p:cNvPr id="64" name="Рисунок 63" descr="Изображение выглядит как колесо, автокомпонен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048608C-9A6D-ED3A-8734-C01C7A571C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128" y="5453651"/>
            <a:ext cx="871247" cy="1184351"/>
          </a:xfrm>
          <a:prstGeom prst="rect">
            <a:avLst/>
          </a:prstGeom>
        </p:spPr>
      </p:pic>
      <p:sp>
        <p:nvSpPr>
          <p:cNvPr id="68" name="object 29">
            <a:extLst>
              <a:ext uri="{FF2B5EF4-FFF2-40B4-BE49-F238E27FC236}">
                <a16:creationId xmlns:a16="http://schemas.microsoft.com/office/drawing/2014/main" id="{69E427C5-4350-04A1-938C-9681DBFEEAEC}"/>
              </a:ext>
            </a:extLst>
          </p:cNvPr>
          <p:cNvSpPr/>
          <p:nvPr/>
        </p:nvSpPr>
        <p:spPr>
          <a:xfrm>
            <a:off x="2626910" y="5719435"/>
            <a:ext cx="2471840" cy="137911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30">
            <a:extLst>
              <a:ext uri="{FF2B5EF4-FFF2-40B4-BE49-F238E27FC236}">
                <a16:creationId xmlns:a16="http://schemas.microsoft.com/office/drawing/2014/main" id="{7EA8C515-78D4-59E6-C09D-A6805F632BB5}"/>
              </a:ext>
            </a:extLst>
          </p:cNvPr>
          <p:cNvSpPr txBox="1"/>
          <p:nvPr/>
        </p:nvSpPr>
        <p:spPr>
          <a:xfrm>
            <a:off x="2661452" y="5719436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graphicFrame>
        <p:nvGraphicFramePr>
          <p:cNvPr id="72" name="object 34">
            <a:extLst>
              <a:ext uri="{FF2B5EF4-FFF2-40B4-BE49-F238E27FC236}">
                <a16:creationId xmlns:a16="http://schemas.microsoft.com/office/drawing/2014/main" id="{FA81FC83-2EBE-D11F-CF53-CFBCC5D900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708754"/>
              </p:ext>
            </p:extLst>
          </p:nvPr>
        </p:nvGraphicFramePr>
        <p:xfrm>
          <a:off x="2702753" y="5971665"/>
          <a:ext cx="1115695" cy="56006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6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,</a:t>
                      </a:r>
                      <a:r>
                        <a:rPr lang="ru-RU"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, 2,5 МПа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L="0" marR="35560" lvl="0" indent="0" algn="ctr" defTabSz="914400" eaLnBrk="1" fontAlgn="auto" latinLnBrk="0" hangingPunct="1">
                        <a:lnSpc>
                          <a:spcPts val="750"/>
                        </a:lnSpc>
                        <a:spcBef>
                          <a:spcPts val="3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lang="ru-RU"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…+150°С </a:t>
                      </a:r>
                      <a:r>
                        <a:rPr lang="en-US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EPDM</a:t>
                      </a:r>
                      <a:endParaRPr lang="en-US"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lang="en-US" sz="110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lang="ru-RU"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…+80°С </a:t>
                      </a:r>
                      <a:r>
                        <a:rPr lang="en-US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NBR</a:t>
                      </a: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74858963"/>
                  </a:ext>
                </a:extLst>
              </a:tr>
            </a:tbl>
          </a:graphicData>
        </a:graphic>
      </p:graphicFrame>
      <p:sp>
        <p:nvSpPr>
          <p:cNvPr id="81" name="object 36">
            <a:extLst>
              <a:ext uri="{FF2B5EF4-FFF2-40B4-BE49-F238E27FC236}">
                <a16:creationId xmlns:a16="http://schemas.microsoft.com/office/drawing/2014/main" id="{192123C0-BC00-608D-56B4-733A2E7FB034}"/>
              </a:ext>
            </a:extLst>
          </p:cNvPr>
          <p:cNvSpPr txBox="1"/>
          <p:nvPr/>
        </p:nvSpPr>
        <p:spPr>
          <a:xfrm>
            <a:off x="2641554" y="5346700"/>
            <a:ext cx="2491739" cy="33598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Регуляторы давления "до себя" с функцией "перепуска" прямого действия ВРДД-01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BCF6BCE-289D-2B63-7D56-349348056D69}"/>
              </a:ext>
            </a:extLst>
          </p:cNvPr>
          <p:cNvSpPr txBox="1"/>
          <p:nvPr/>
        </p:nvSpPr>
        <p:spPr>
          <a:xfrm>
            <a:off x="2609362" y="6533893"/>
            <a:ext cx="248938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Присоединение к трубопроводу: </a:t>
            </a:r>
            <a:r>
              <a:rPr lang="ru-RU" sz="800" b="1" i="0" dirty="0">
                <a:solidFill>
                  <a:srgbClr val="0A1F33"/>
                </a:solidFill>
                <a:effectLst/>
                <a:latin typeface="inherit"/>
              </a:rPr>
              <a:t>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фланцевое (с размерами уплотнительных поверхностей, присоединительными размерами по ГОСТ 33259, исполнение B).</a:t>
            </a:r>
          </a:p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Назначение: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для поддержания заданного давления «до себя» путем изменения (регулирования) расхода рабочих сред, протекающих по трубопроводам.</a:t>
            </a:r>
          </a:p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Рабочие среды:</a:t>
            </a:r>
            <a:r>
              <a:rPr lang="ru-RU" sz="800" b="1" i="0" dirty="0">
                <a:solidFill>
                  <a:srgbClr val="0A1F33"/>
                </a:solidFill>
                <a:effectLst/>
                <a:latin typeface="inherit"/>
              </a:rPr>
              <a:t>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негорючие, взрывобезопасные, нетоксичные, химически нейтральные к материалам деталей жидкости, в том числе вода, водные растворы этиленгликоля и пропиленгликоля с концентрацией до 60 %.</a:t>
            </a:r>
          </a:p>
        </p:txBody>
      </p:sp>
      <p:pic>
        <p:nvPicPr>
          <p:cNvPr id="92" name="Рисунок 91" descr="Изображение выглядит как колесо, автокомпонен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7A40932-EA6A-8CDC-7BCE-6621DAB3961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188" y="5603719"/>
            <a:ext cx="730391" cy="99287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F1CB0FF-47C8-CF56-2611-946EF49BD7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680" y="41825"/>
            <a:ext cx="1720577" cy="480364"/>
          </a:xfrm>
          <a:prstGeom prst="rect">
            <a:avLst/>
          </a:prstGeom>
        </p:spPr>
      </p:pic>
      <p:pic>
        <p:nvPicPr>
          <p:cNvPr id="12" name="Picture 2" descr="ВОГЕЗ - ПроПриборы.ру">
            <a:extLst>
              <a:ext uri="{FF2B5EF4-FFF2-40B4-BE49-F238E27FC236}">
                <a16:creationId xmlns:a16="http://schemas.microsoft.com/office/drawing/2014/main" id="{AB51B2F8-3117-DAD3-6FF5-BEF30D9CBD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0" t="30153" r="15019" b="29506"/>
          <a:stretch/>
        </p:blipFill>
        <p:spPr bwMode="auto">
          <a:xfrm>
            <a:off x="2286405" y="36207"/>
            <a:ext cx="1938885" cy="48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247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934245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8718" y="717842"/>
            <a:ext cx="6730365" cy="189796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65"/>
              </a:spcBef>
            </a:pPr>
            <a:r>
              <a:rPr lang="ru-RU" sz="1100" b="1" spc="10" dirty="0">
                <a:solidFill>
                  <a:srgbClr val="231F20"/>
                </a:solidFill>
                <a:latin typeface="Calibri"/>
                <a:cs typeface="Calibri"/>
              </a:rPr>
              <a:t>Регулятор давления прямого действия, для пара</a:t>
            </a:r>
          </a:p>
        </p:txBody>
      </p:sp>
      <p:sp>
        <p:nvSpPr>
          <p:cNvPr id="10" name="object 10"/>
          <p:cNvSpPr/>
          <p:nvPr/>
        </p:nvSpPr>
        <p:spPr>
          <a:xfrm>
            <a:off x="360718" y="719429"/>
            <a:ext cx="108585" cy="188209"/>
          </a:xfrm>
          <a:custGeom>
            <a:avLst/>
            <a:gdLst/>
            <a:ahLst/>
            <a:cxnLst/>
            <a:rect l="l" t="t" r="r" b="b"/>
            <a:pathLst>
              <a:path w="108584" h="216534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59994" y="2570781"/>
            <a:ext cx="2216150" cy="1623521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algn="l" fontAlgn="base"/>
            <a:r>
              <a:rPr lang="ru-RU" sz="800" b="1" i="0" dirty="0">
                <a:solidFill>
                  <a:srgbClr val="0155AA"/>
                </a:solidFill>
                <a:effectLst/>
                <a:latin typeface="inherit"/>
              </a:rPr>
              <a:t>Присоединение к трубопроводу:</a:t>
            </a:r>
            <a:r>
              <a:rPr lang="ru-RU" sz="800" b="0" i="0" dirty="0">
                <a:solidFill>
                  <a:srgbClr val="0155AA"/>
                </a:solidFill>
                <a:effectLst/>
                <a:latin typeface="OpenSans"/>
              </a:rPr>
              <a:t>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фланцевое. </a:t>
            </a:r>
            <a:r>
              <a:rPr lang="ru-RU" sz="800" b="1" i="0" dirty="0">
                <a:solidFill>
                  <a:srgbClr val="0155AA"/>
                </a:solidFill>
                <a:effectLst/>
                <a:latin typeface="inherit"/>
              </a:rPr>
              <a:t>Назначение: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для поддержания заданного давления «до себя» путем изменения (регулирования) расхода рабочих сред, протекающих по трубопроводам.</a:t>
            </a:r>
            <a:br>
              <a:rPr lang="ru-RU" sz="800" dirty="0"/>
            </a:br>
            <a:r>
              <a:rPr lang="ru-RU" sz="800" b="1" i="0" dirty="0">
                <a:solidFill>
                  <a:srgbClr val="0155AA"/>
                </a:solidFill>
                <a:effectLst/>
                <a:latin typeface="inherit"/>
              </a:rPr>
              <a:t>Материал корпуса: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сталь 20Л.</a:t>
            </a:r>
            <a:br>
              <a:rPr lang="ru-RU" sz="800" dirty="0"/>
            </a:br>
            <a:r>
              <a:rPr lang="ru-RU" sz="800" b="1" i="0" dirty="0">
                <a:solidFill>
                  <a:srgbClr val="0155AA"/>
                </a:solidFill>
                <a:effectLst/>
                <a:latin typeface="inherit"/>
              </a:rPr>
              <a:t>Рабочие среды: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негорючие, взрывобезопасные, нетоксичные, химически нейтральные к материалам деталей газы и жидкости, в том числе водяной пар, воздух, азот, вода, водные растворы этиленгликоля и пропиленгликоля с концентрацией до 60%.</a:t>
            </a:r>
            <a:br>
              <a:rPr lang="ru-RU" sz="800" dirty="0"/>
            </a:br>
            <a:endParaRPr lang="ru-RU" sz="800" b="0" i="0" dirty="0">
              <a:solidFill>
                <a:srgbClr val="0A1F33"/>
              </a:solidFill>
              <a:effectLst/>
              <a:latin typeface="OpenSan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41717" y="1705575"/>
            <a:ext cx="2178547" cy="160896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28"/>
          <p:cNvSpPr txBox="1"/>
          <p:nvPr/>
        </p:nvSpPr>
        <p:spPr>
          <a:xfrm>
            <a:off x="392799" y="1705575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347300" y="1209188"/>
            <a:ext cx="2159343" cy="489878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Регуляторы давления "до себя" прямого действия ВРДД-П (для пара), сталь 20Л</a:t>
            </a:r>
          </a:p>
        </p:txBody>
      </p:sp>
      <p:grpSp>
        <p:nvGrpSpPr>
          <p:cNvPr id="51" name="object 51"/>
          <p:cNvGrpSpPr/>
          <p:nvPr/>
        </p:nvGrpSpPr>
        <p:grpSpPr>
          <a:xfrm>
            <a:off x="6591079" y="330350"/>
            <a:ext cx="597535" cy="179070"/>
            <a:chOff x="6591079" y="330350"/>
            <a:chExt cx="597535" cy="179070"/>
          </a:xfrm>
        </p:grpSpPr>
        <p:sp>
          <p:nvSpPr>
            <p:cNvPr id="52" name="object 52"/>
            <p:cNvSpPr/>
            <p:nvPr/>
          </p:nvSpPr>
          <p:spPr>
            <a:xfrm>
              <a:off x="6591079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03462" y="330350"/>
              <a:ext cx="178765" cy="178892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6620497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5917" y="331840"/>
              <a:ext cx="172587" cy="176931"/>
            </a:xfrm>
            <a:prstGeom prst="rect">
              <a:avLst/>
            </a:prstGeom>
          </p:spPr>
        </p:pic>
      </p:grpSp>
      <p:graphicFrame>
        <p:nvGraphicFramePr>
          <p:cNvPr id="24" name="Таблица 23">
            <a:extLst>
              <a:ext uri="{FF2B5EF4-FFF2-40B4-BE49-F238E27FC236}">
                <a16:creationId xmlns:a16="http://schemas.microsoft.com/office/drawing/2014/main" id="{1F804CF3-BAB5-106F-81DD-0B1D3B980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340309"/>
              </p:ext>
            </p:extLst>
          </p:nvPr>
        </p:nvGraphicFramePr>
        <p:xfrm>
          <a:off x="341717" y="2004167"/>
          <a:ext cx="1632384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7592">
                  <a:extLst>
                    <a:ext uri="{9D8B030D-6E8A-4147-A177-3AD203B41FA5}">
                      <a16:colId xmlns:a16="http://schemas.microsoft.com/office/drawing/2014/main" val="427713409"/>
                    </a:ext>
                  </a:extLst>
                </a:gridCol>
                <a:gridCol w="1294792">
                  <a:extLst>
                    <a:ext uri="{9D8B030D-6E8A-4147-A177-3AD203B41FA5}">
                      <a16:colId xmlns:a16="http://schemas.microsoft.com/office/drawing/2014/main" val="788052915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</a:t>
                      </a:r>
                      <a:r>
                        <a:rPr lang="en-US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38597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en-US" sz="700" dirty="0">
                          <a:latin typeface="Trebuchet MS"/>
                          <a:cs typeface="Trebuchet MS"/>
                        </a:rPr>
                        <a:t>1,6 </a:t>
                      </a:r>
                      <a:r>
                        <a:rPr lang="ru-RU" sz="700" dirty="0">
                          <a:latin typeface="Trebuchet MS"/>
                          <a:cs typeface="Trebuchet MS"/>
                        </a:rPr>
                        <a:t>Мпа, 2,5 МПа</a:t>
                      </a: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79584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 dirty="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…+220°С </a:t>
                      </a:r>
                      <a:endParaRPr lang="en-US"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07782"/>
                  </a:ext>
                </a:extLst>
              </a:tr>
            </a:tbl>
          </a:graphicData>
        </a:graphic>
      </p:graphicFrame>
      <p:pic>
        <p:nvPicPr>
          <p:cNvPr id="12" name="Рисунок 11" descr="Изображение выглядит как колесо, шина, автокомпонент, транспор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6CBE82C-3588-FDE0-9133-DF225DF78A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726" y="1485842"/>
            <a:ext cx="575314" cy="1084939"/>
          </a:xfrm>
          <a:prstGeom prst="rect">
            <a:avLst/>
          </a:prstGeom>
        </p:spPr>
      </p:pic>
      <p:sp>
        <p:nvSpPr>
          <p:cNvPr id="13" name="object 20">
            <a:extLst>
              <a:ext uri="{FF2B5EF4-FFF2-40B4-BE49-F238E27FC236}">
                <a16:creationId xmlns:a16="http://schemas.microsoft.com/office/drawing/2014/main" id="{3563E0EA-5021-2B93-DEA3-FB2419F271FC}"/>
              </a:ext>
            </a:extLst>
          </p:cNvPr>
          <p:cNvSpPr txBox="1"/>
          <p:nvPr/>
        </p:nvSpPr>
        <p:spPr>
          <a:xfrm>
            <a:off x="2703712" y="2565506"/>
            <a:ext cx="2265994" cy="1746632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algn="l" fontAlgn="base"/>
            <a:r>
              <a:rPr lang="ru-RU" sz="800" b="1" i="0" dirty="0">
                <a:solidFill>
                  <a:srgbClr val="0155AA"/>
                </a:solidFill>
                <a:effectLst/>
                <a:latin typeface="inherit"/>
              </a:rPr>
              <a:t>Присоединение к трубопроводу:</a:t>
            </a:r>
            <a:r>
              <a:rPr lang="ru-RU" sz="800" b="0" i="0" dirty="0">
                <a:solidFill>
                  <a:srgbClr val="0155AA"/>
                </a:solidFill>
                <a:effectLst/>
                <a:latin typeface="OpenSans"/>
              </a:rPr>
              <a:t>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фланцевое. </a:t>
            </a:r>
            <a:r>
              <a:rPr lang="ru-RU" sz="800" b="1" i="0" dirty="0">
                <a:solidFill>
                  <a:srgbClr val="0155AA"/>
                </a:solidFill>
                <a:effectLst/>
                <a:latin typeface="inherit"/>
              </a:rPr>
              <a:t>Назначение: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для поддержания заданного давления «до себя» путем изменения (регулирования) расхода рабочих сред, протекающих по трубопроводам.</a:t>
            </a:r>
            <a:br>
              <a:rPr lang="ru-RU" sz="800" dirty="0"/>
            </a:br>
            <a:r>
              <a:rPr lang="ru-RU" sz="800" b="1" i="0" dirty="0">
                <a:solidFill>
                  <a:srgbClr val="0155AA"/>
                </a:solidFill>
                <a:effectLst/>
                <a:latin typeface="inherit"/>
              </a:rPr>
              <a:t>Материал корпуса: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ковкий чугун (КЧ), серый чугун (СЧ)</a:t>
            </a:r>
            <a:br>
              <a:rPr lang="ru-RU" sz="800" dirty="0"/>
            </a:br>
            <a:r>
              <a:rPr lang="ru-RU" sz="800" b="1" i="0" dirty="0">
                <a:solidFill>
                  <a:srgbClr val="0155AA"/>
                </a:solidFill>
                <a:effectLst/>
                <a:latin typeface="inherit"/>
              </a:rPr>
              <a:t>Рабочие среды: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негорючие, взрывобезопасные, нетоксичные, химически нейтральные к материалам деталей газы и жидкости, в том числе водяной пар, воздух, азот, вода, водные растворы этиленгликоля и пропиленгликоля с концентрацией до 60%.</a:t>
            </a:r>
            <a:br>
              <a:rPr lang="ru-RU" sz="800" dirty="0"/>
            </a:br>
            <a:endParaRPr lang="ru-RU" sz="800" b="0" i="0" dirty="0">
              <a:solidFill>
                <a:srgbClr val="0A1F33"/>
              </a:solidFill>
              <a:effectLst/>
              <a:latin typeface="OpenSans"/>
            </a:endParaRPr>
          </a:p>
        </p:txBody>
      </p:sp>
      <p:sp>
        <p:nvSpPr>
          <p:cNvPr id="14" name="object 27">
            <a:extLst>
              <a:ext uri="{FF2B5EF4-FFF2-40B4-BE49-F238E27FC236}">
                <a16:creationId xmlns:a16="http://schemas.microsoft.com/office/drawing/2014/main" id="{6ADEDA9A-F788-F829-3989-1AEC1CFB098E}"/>
              </a:ext>
            </a:extLst>
          </p:cNvPr>
          <p:cNvSpPr/>
          <p:nvPr/>
        </p:nvSpPr>
        <p:spPr>
          <a:xfrm>
            <a:off x="2721988" y="1701659"/>
            <a:ext cx="2247717" cy="160896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28">
            <a:extLst>
              <a:ext uri="{FF2B5EF4-FFF2-40B4-BE49-F238E27FC236}">
                <a16:creationId xmlns:a16="http://schemas.microsoft.com/office/drawing/2014/main" id="{CD0EB13E-65AB-D806-9D70-C8546C38D9D5}"/>
              </a:ext>
            </a:extLst>
          </p:cNvPr>
          <p:cNvSpPr txBox="1"/>
          <p:nvPr/>
        </p:nvSpPr>
        <p:spPr>
          <a:xfrm>
            <a:off x="2768476" y="1705116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sp>
        <p:nvSpPr>
          <p:cNvPr id="16" name="object 35">
            <a:extLst>
              <a:ext uri="{FF2B5EF4-FFF2-40B4-BE49-F238E27FC236}">
                <a16:creationId xmlns:a16="http://schemas.microsoft.com/office/drawing/2014/main" id="{5C7598A7-DF2D-1329-ECE5-137FAE8BEF12}"/>
              </a:ext>
            </a:extLst>
          </p:cNvPr>
          <p:cNvSpPr txBox="1"/>
          <p:nvPr/>
        </p:nvSpPr>
        <p:spPr>
          <a:xfrm>
            <a:off x="2709294" y="1205272"/>
            <a:ext cx="2219106" cy="489878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Регуляторы давления "до себя" прямого действия ВРДД-П (для пара), сталь 20Л</a:t>
            </a:r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01621D1C-C7EE-9E3A-8530-0C1FF579C0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9052885"/>
              </p:ext>
            </p:extLst>
          </p:nvPr>
        </p:nvGraphicFramePr>
        <p:xfrm>
          <a:off x="2703711" y="2000251"/>
          <a:ext cx="1632384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7592">
                  <a:extLst>
                    <a:ext uri="{9D8B030D-6E8A-4147-A177-3AD203B41FA5}">
                      <a16:colId xmlns:a16="http://schemas.microsoft.com/office/drawing/2014/main" val="427713409"/>
                    </a:ext>
                  </a:extLst>
                </a:gridCol>
                <a:gridCol w="1294792">
                  <a:extLst>
                    <a:ext uri="{9D8B030D-6E8A-4147-A177-3AD203B41FA5}">
                      <a16:colId xmlns:a16="http://schemas.microsoft.com/office/drawing/2014/main" val="788052915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</a:t>
                      </a:r>
                      <a:r>
                        <a:rPr lang="en-US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38597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en-US" sz="700" dirty="0">
                          <a:latin typeface="Trebuchet MS"/>
                          <a:cs typeface="Trebuchet MS"/>
                        </a:rPr>
                        <a:t>1,6 </a:t>
                      </a:r>
                      <a:r>
                        <a:rPr lang="ru-RU" sz="700" dirty="0">
                          <a:latin typeface="Trebuchet MS"/>
                          <a:cs typeface="Trebuchet MS"/>
                        </a:rPr>
                        <a:t>Мпа, 2,5 МПа</a:t>
                      </a: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79584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 dirty="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…+220°С </a:t>
                      </a:r>
                      <a:endParaRPr lang="en-US"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07782"/>
                  </a:ext>
                </a:extLst>
              </a:tr>
            </a:tbl>
          </a:graphicData>
        </a:graphic>
      </p:graphicFrame>
      <p:pic>
        <p:nvPicPr>
          <p:cNvPr id="22" name="Рисунок 21" descr="Изображение выглядит как колесо, шина, автокомпонент, транспор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FFA4D50-969D-2031-6AA4-BA69C02163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385" y="1481926"/>
            <a:ext cx="574320" cy="1083580"/>
          </a:xfrm>
          <a:prstGeom prst="rect">
            <a:avLst/>
          </a:prstGeom>
        </p:spPr>
      </p:pic>
      <p:sp>
        <p:nvSpPr>
          <p:cNvPr id="23" name="object 20">
            <a:extLst>
              <a:ext uri="{FF2B5EF4-FFF2-40B4-BE49-F238E27FC236}">
                <a16:creationId xmlns:a16="http://schemas.microsoft.com/office/drawing/2014/main" id="{72213E3A-852E-9BBF-6274-A969DC2BD98A}"/>
              </a:ext>
            </a:extLst>
          </p:cNvPr>
          <p:cNvSpPr txBox="1"/>
          <p:nvPr/>
        </p:nvSpPr>
        <p:spPr>
          <a:xfrm>
            <a:off x="5161193" y="2569422"/>
            <a:ext cx="2035313" cy="186974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Присоединение к трубопроводу: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фланцевое. </a:t>
            </a: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Назначение: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для поддержания заданного давления «после себя» путем изменения (регулирования) расхода рабочих сред, протекающих по трубопроводам. 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Материал корпуса: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ковкий чугун (КЧ), серый чугун (СЧ)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Рабочие среды: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негорючие, взрывобезопасные, нетоксичные, химически нейтральные к материалам деталей газы и жидкости, в том числе водяной пар, воздух, азот, вода, водные растворы этиленгликоля и пропиленгликоля с концентрацией до 60 %.</a:t>
            </a:r>
            <a:br>
              <a:rPr lang="ru-RU" sz="800" dirty="0"/>
            </a:br>
            <a:br>
              <a:rPr lang="ru-RU" sz="800" dirty="0"/>
            </a:br>
            <a:endParaRPr lang="ru-RU" sz="800" b="0" i="0" dirty="0">
              <a:solidFill>
                <a:srgbClr val="0A1F33"/>
              </a:solidFill>
              <a:effectLst/>
              <a:latin typeface="OpenSans"/>
            </a:endParaRPr>
          </a:p>
        </p:txBody>
      </p:sp>
      <p:sp>
        <p:nvSpPr>
          <p:cNvPr id="25" name="object 27">
            <a:extLst>
              <a:ext uri="{FF2B5EF4-FFF2-40B4-BE49-F238E27FC236}">
                <a16:creationId xmlns:a16="http://schemas.microsoft.com/office/drawing/2014/main" id="{DC1C3C1B-A47B-A4A6-9DA0-D5A5599EBA0C}"/>
              </a:ext>
            </a:extLst>
          </p:cNvPr>
          <p:cNvSpPr/>
          <p:nvPr/>
        </p:nvSpPr>
        <p:spPr>
          <a:xfrm>
            <a:off x="5179470" y="1705575"/>
            <a:ext cx="2019614" cy="160896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28">
            <a:extLst>
              <a:ext uri="{FF2B5EF4-FFF2-40B4-BE49-F238E27FC236}">
                <a16:creationId xmlns:a16="http://schemas.microsoft.com/office/drawing/2014/main" id="{18695B2C-E6BD-D536-33EB-7405A5C8D8A2}"/>
              </a:ext>
            </a:extLst>
          </p:cNvPr>
          <p:cNvSpPr txBox="1"/>
          <p:nvPr/>
        </p:nvSpPr>
        <p:spPr>
          <a:xfrm>
            <a:off x="5225957" y="1709032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sp>
        <p:nvSpPr>
          <p:cNvPr id="33" name="object 35">
            <a:extLst>
              <a:ext uri="{FF2B5EF4-FFF2-40B4-BE49-F238E27FC236}">
                <a16:creationId xmlns:a16="http://schemas.microsoft.com/office/drawing/2014/main" id="{CD05A7EB-653F-4A20-109F-330B9C465A05}"/>
              </a:ext>
            </a:extLst>
          </p:cNvPr>
          <p:cNvSpPr txBox="1"/>
          <p:nvPr/>
        </p:nvSpPr>
        <p:spPr>
          <a:xfrm>
            <a:off x="5166775" y="1209188"/>
            <a:ext cx="2032308" cy="489878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Регуляторы давления "после себя" прямого действия ВРДП-П (для пара), чугун</a:t>
            </a:r>
          </a:p>
        </p:txBody>
      </p:sp>
      <p:graphicFrame>
        <p:nvGraphicFramePr>
          <p:cNvPr id="40" name="Таблица 39">
            <a:extLst>
              <a:ext uri="{FF2B5EF4-FFF2-40B4-BE49-F238E27FC236}">
                <a16:creationId xmlns:a16="http://schemas.microsoft.com/office/drawing/2014/main" id="{773D6BE2-01E9-FBC6-A1F5-0F008331ED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3377378"/>
              </p:ext>
            </p:extLst>
          </p:nvPr>
        </p:nvGraphicFramePr>
        <p:xfrm>
          <a:off x="5161192" y="2004167"/>
          <a:ext cx="1632384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7592">
                  <a:extLst>
                    <a:ext uri="{9D8B030D-6E8A-4147-A177-3AD203B41FA5}">
                      <a16:colId xmlns:a16="http://schemas.microsoft.com/office/drawing/2014/main" val="427713409"/>
                    </a:ext>
                  </a:extLst>
                </a:gridCol>
                <a:gridCol w="1294792">
                  <a:extLst>
                    <a:ext uri="{9D8B030D-6E8A-4147-A177-3AD203B41FA5}">
                      <a16:colId xmlns:a16="http://schemas.microsoft.com/office/drawing/2014/main" val="788052915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</a:t>
                      </a:r>
                      <a:r>
                        <a:rPr lang="en-US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38597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en-US" sz="700" dirty="0">
                          <a:latin typeface="Trebuchet MS"/>
                          <a:cs typeface="Trebuchet MS"/>
                        </a:rPr>
                        <a:t>1,6 </a:t>
                      </a:r>
                      <a:r>
                        <a:rPr lang="ru-RU" sz="700" dirty="0">
                          <a:latin typeface="Trebuchet MS"/>
                          <a:cs typeface="Trebuchet MS"/>
                        </a:rPr>
                        <a:t>Мпа, 2,5 МПа</a:t>
                      </a: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79584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 dirty="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…+220°С </a:t>
                      </a:r>
                      <a:endParaRPr lang="en-US"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07782"/>
                  </a:ext>
                </a:extLst>
              </a:tr>
            </a:tbl>
          </a:graphicData>
        </a:graphic>
      </p:graphicFrame>
      <p:pic>
        <p:nvPicPr>
          <p:cNvPr id="47" name="Рисунок 46" descr="Изображение выглядит как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5EF9E07-BB93-C2ED-D801-1D623217B6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1" t="3255" r="32059" b="5523"/>
          <a:stretch/>
        </p:blipFill>
        <p:spPr>
          <a:xfrm flipH="1">
            <a:off x="6630703" y="1570467"/>
            <a:ext cx="703047" cy="970598"/>
          </a:xfrm>
          <a:prstGeom prst="rect">
            <a:avLst/>
          </a:prstGeom>
        </p:spPr>
      </p:pic>
      <p:sp>
        <p:nvSpPr>
          <p:cNvPr id="48" name="object 20">
            <a:extLst>
              <a:ext uri="{FF2B5EF4-FFF2-40B4-BE49-F238E27FC236}">
                <a16:creationId xmlns:a16="http://schemas.microsoft.com/office/drawing/2014/main" id="{17B6B216-5C58-0D9F-1480-022225122BF0}"/>
              </a:ext>
            </a:extLst>
          </p:cNvPr>
          <p:cNvSpPr txBox="1"/>
          <p:nvPr/>
        </p:nvSpPr>
        <p:spPr>
          <a:xfrm>
            <a:off x="354412" y="5261303"/>
            <a:ext cx="5701045" cy="1007968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Присоединение к трубопроводу: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фланцевое. </a:t>
            </a: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Назначение: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для поддержания заданного давления «после себя» путем изменения (регулирования) расхода рабочих сред, протекающих по трубопроводам. 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Материал корпуса: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сталь 20Л (GS-C25)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Рабочие среды: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негорючие, взрывобезопасные, нетоксичные, химически нейтральные к материалам деталей газы и жидкости, в том числе водяной пар, воздух, азот, вода, водные растворы этиленгликоля и пропиленгликоля с концентрацией до 60 %.</a:t>
            </a:r>
            <a:br>
              <a:rPr lang="ru-RU" sz="800" dirty="0"/>
            </a:br>
            <a:br>
              <a:rPr lang="ru-RU" sz="800" dirty="0"/>
            </a:br>
            <a:br>
              <a:rPr lang="ru-RU" sz="800" dirty="0"/>
            </a:br>
            <a:endParaRPr lang="ru-RU" sz="800" b="0" i="0" dirty="0">
              <a:solidFill>
                <a:srgbClr val="0A1F33"/>
              </a:solidFill>
              <a:effectLst/>
              <a:latin typeface="OpenSans"/>
            </a:endParaRPr>
          </a:p>
        </p:txBody>
      </p:sp>
      <p:sp>
        <p:nvSpPr>
          <p:cNvPr id="49" name="object 27">
            <a:extLst>
              <a:ext uri="{FF2B5EF4-FFF2-40B4-BE49-F238E27FC236}">
                <a16:creationId xmlns:a16="http://schemas.microsoft.com/office/drawing/2014/main" id="{FF0BF85E-6442-226D-6FE5-6D7B96392C43}"/>
              </a:ext>
            </a:extLst>
          </p:cNvPr>
          <p:cNvSpPr/>
          <p:nvPr/>
        </p:nvSpPr>
        <p:spPr>
          <a:xfrm>
            <a:off x="372689" y="4502016"/>
            <a:ext cx="6823818" cy="153871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7" name="object 28">
            <a:extLst>
              <a:ext uri="{FF2B5EF4-FFF2-40B4-BE49-F238E27FC236}">
                <a16:creationId xmlns:a16="http://schemas.microsoft.com/office/drawing/2014/main" id="{A530CC86-FA5F-5F08-26C8-43B969C46D17}"/>
              </a:ext>
            </a:extLst>
          </p:cNvPr>
          <p:cNvSpPr txBox="1"/>
          <p:nvPr/>
        </p:nvSpPr>
        <p:spPr>
          <a:xfrm>
            <a:off x="419177" y="4498449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sp>
        <p:nvSpPr>
          <p:cNvPr id="59" name="object 35">
            <a:extLst>
              <a:ext uri="{FF2B5EF4-FFF2-40B4-BE49-F238E27FC236}">
                <a16:creationId xmlns:a16="http://schemas.microsoft.com/office/drawing/2014/main" id="{DBAB53CA-1567-062E-75DF-3A61F00964A6}"/>
              </a:ext>
            </a:extLst>
          </p:cNvPr>
          <p:cNvSpPr txBox="1"/>
          <p:nvPr/>
        </p:nvSpPr>
        <p:spPr>
          <a:xfrm>
            <a:off x="359993" y="4315597"/>
            <a:ext cx="4693591" cy="18210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Регулятор давления «после себя» прямого действия ВРДП-П (для пара), сталь 20Л</a:t>
            </a:r>
          </a:p>
        </p:txBody>
      </p:sp>
      <p:graphicFrame>
        <p:nvGraphicFramePr>
          <p:cNvPr id="60" name="Таблица 59">
            <a:extLst>
              <a:ext uri="{FF2B5EF4-FFF2-40B4-BE49-F238E27FC236}">
                <a16:creationId xmlns:a16="http://schemas.microsoft.com/office/drawing/2014/main" id="{7A89EAF0-E395-6576-EA8D-717762A828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613876"/>
              </p:ext>
            </p:extLst>
          </p:nvPr>
        </p:nvGraphicFramePr>
        <p:xfrm>
          <a:off x="354412" y="4793584"/>
          <a:ext cx="1632384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7592">
                  <a:extLst>
                    <a:ext uri="{9D8B030D-6E8A-4147-A177-3AD203B41FA5}">
                      <a16:colId xmlns:a16="http://schemas.microsoft.com/office/drawing/2014/main" val="427713409"/>
                    </a:ext>
                  </a:extLst>
                </a:gridCol>
                <a:gridCol w="1294792">
                  <a:extLst>
                    <a:ext uri="{9D8B030D-6E8A-4147-A177-3AD203B41FA5}">
                      <a16:colId xmlns:a16="http://schemas.microsoft.com/office/drawing/2014/main" val="788052915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</a:t>
                      </a:r>
                      <a:r>
                        <a:rPr lang="en-US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38597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en-US" sz="700" dirty="0">
                          <a:latin typeface="Trebuchet MS"/>
                          <a:cs typeface="Trebuchet MS"/>
                        </a:rPr>
                        <a:t>1,6 </a:t>
                      </a:r>
                      <a:r>
                        <a:rPr lang="ru-RU" sz="700" dirty="0">
                          <a:latin typeface="Trebuchet MS"/>
                          <a:cs typeface="Trebuchet MS"/>
                        </a:rPr>
                        <a:t>Мпа, 2,5 МПа</a:t>
                      </a: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79584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 dirty="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…+220°С </a:t>
                      </a:r>
                      <a:endParaRPr lang="en-US"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07782"/>
                  </a:ext>
                </a:extLst>
              </a:tr>
            </a:tbl>
          </a:graphicData>
        </a:graphic>
      </p:graphicFrame>
      <p:pic>
        <p:nvPicPr>
          <p:cNvPr id="65" name="Рисунок 64" descr="Изображение выглядит как металлоизделия, пружина, спиральная пруж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A7CF8F7-1AA2-3510-B35F-1AB681B1DE0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359" y="4312138"/>
            <a:ext cx="647568" cy="1646745"/>
          </a:xfrm>
          <a:prstGeom prst="rect">
            <a:avLst/>
          </a:prstGeom>
        </p:spPr>
      </p:pic>
      <p:grpSp>
        <p:nvGrpSpPr>
          <p:cNvPr id="98" name="Группа 97">
            <a:extLst>
              <a:ext uri="{FF2B5EF4-FFF2-40B4-BE49-F238E27FC236}">
                <a16:creationId xmlns:a16="http://schemas.microsoft.com/office/drawing/2014/main" id="{C7BF04EA-9A40-5441-0664-212A97ABA4F5}"/>
              </a:ext>
            </a:extLst>
          </p:cNvPr>
          <p:cNvGrpSpPr/>
          <p:nvPr/>
        </p:nvGrpSpPr>
        <p:grpSpPr>
          <a:xfrm>
            <a:off x="354412" y="6140026"/>
            <a:ext cx="3242806" cy="359073"/>
            <a:chOff x="351649" y="6917630"/>
            <a:chExt cx="3426601" cy="359073"/>
          </a:xfrm>
        </p:grpSpPr>
        <p:sp>
          <p:nvSpPr>
            <p:cNvPr id="66" name="object 9">
              <a:extLst>
                <a:ext uri="{FF2B5EF4-FFF2-40B4-BE49-F238E27FC236}">
                  <a16:creationId xmlns:a16="http://schemas.microsoft.com/office/drawing/2014/main" id="{F1FB5A5C-9234-378F-8E7F-D787ACCF8490}"/>
                </a:ext>
              </a:extLst>
            </p:cNvPr>
            <p:cNvSpPr txBox="1"/>
            <p:nvPr/>
          </p:nvSpPr>
          <p:spPr>
            <a:xfrm>
              <a:off x="432786" y="6917630"/>
              <a:ext cx="3345464" cy="359073"/>
            </a:xfrm>
            <a:prstGeom prst="rect">
              <a:avLst/>
            </a:prstGeom>
            <a:solidFill>
              <a:srgbClr val="E6E7E8"/>
            </a:solidFill>
          </p:spPr>
          <p:txBody>
            <a:bodyPr vert="horz" wrap="square" lIns="0" tIns="20320" rIns="0" bIns="0" rtlCol="0">
              <a:spAutoFit/>
            </a:bodyPr>
            <a:lstStyle/>
            <a:p>
              <a:pPr marL="50165">
                <a:lnSpc>
                  <a:spcPct val="100000"/>
                </a:lnSpc>
                <a:spcBef>
                  <a:spcPts val="165"/>
                </a:spcBef>
              </a:pPr>
              <a:r>
                <a:rPr lang="ru-RU" sz="1100" b="1" spc="10" dirty="0">
                  <a:solidFill>
                    <a:srgbClr val="231F20"/>
                  </a:solidFill>
                  <a:latin typeface="Calibri"/>
                  <a:cs typeface="Calibri"/>
                </a:rPr>
                <a:t>Универсальные электронные регуляторы давления непрямого действия</a:t>
              </a:r>
            </a:p>
          </p:txBody>
        </p:sp>
        <p:grpSp>
          <p:nvGrpSpPr>
            <p:cNvPr id="71" name="Группа 70">
              <a:extLst>
                <a:ext uri="{FF2B5EF4-FFF2-40B4-BE49-F238E27FC236}">
                  <a16:creationId xmlns:a16="http://schemas.microsoft.com/office/drawing/2014/main" id="{3A2D5A9A-FB1A-56A4-09BF-9061E0BA4328}"/>
                </a:ext>
              </a:extLst>
            </p:cNvPr>
            <p:cNvGrpSpPr/>
            <p:nvPr/>
          </p:nvGrpSpPr>
          <p:grpSpPr>
            <a:xfrm>
              <a:off x="351649" y="6917630"/>
              <a:ext cx="82300" cy="359073"/>
              <a:chOff x="2840793" y="4413360"/>
              <a:chExt cx="50549" cy="361087"/>
            </a:xfrm>
          </p:grpSpPr>
          <p:sp>
            <p:nvSpPr>
              <p:cNvPr id="67" name="object 10">
                <a:extLst>
                  <a:ext uri="{FF2B5EF4-FFF2-40B4-BE49-F238E27FC236}">
                    <a16:creationId xmlns:a16="http://schemas.microsoft.com/office/drawing/2014/main" id="{738C2609-711F-3940-E00D-EC3FDF253163}"/>
                  </a:ext>
                </a:extLst>
              </p:cNvPr>
              <p:cNvSpPr/>
              <p:nvPr/>
            </p:nvSpPr>
            <p:spPr>
              <a:xfrm>
                <a:off x="2840793" y="4413360"/>
                <a:ext cx="50549" cy="188209"/>
              </a:xfrm>
              <a:custGeom>
                <a:avLst/>
                <a:gdLst/>
                <a:ahLst/>
                <a:cxnLst/>
                <a:rect l="l" t="t" r="r" b="b"/>
                <a:pathLst>
                  <a:path w="108584" h="216534">
                    <a:moveTo>
                      <a:pt x="108000" y="0"/>
                    </a:moveTo>
                    <a:lnTo>
                      <a:pt x="0" y="0"/>
                    </a:lnTo>
                    <a:lnTo>
                      <a:pt x="0" y="216001"/>
                    </a:lnTo>
                    <a:lnTo>
                      <a:pt x="108000" y="216001"/>
                    </a:lnTo>
                    <a:lnTo>
                      <a:pt x="108000" y="0"/>
                    </a:lnTo>
                    <a:close/>
                  </a:path>
                </a:pathLst>
              </a:custGeom>
              <a:solidFill>
                <a:srgbClr val="034EA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69" name="object 10">
                <a:extLst>
                  <a:ext uri="{FF2B5EF4-FFF2-40B4-BE49-F238E27FC236}">
                    <a16:creationId xmlns:a16="http://schemas.microsoft.com/office/drawing/2014/main" id="{7D73D257-DF4F-F9D8-F956-12DF85E3E471}"/>
                  </a:ext>
                </a:extLst>
              </p:cNvPr>
              <p:cNvSpPr/>
              <p:nvPr/>
            </p:nvSpPr>
            <p:spPr>
              <a:xfrm>
                <a:off x="2840793" y="4586238"/>
                <a:ext cx="50549" cy="188209"/>
              </a:xfrm>
              <a:custGeom>
                <a:avLst/>
                <a:gdLst/>
                <a:ahLst/>
                <a:cxnLst/>
                <a:rect l="l" t="t" r="r" b="b"/>
                <a:pathLst>
                  <a:path w="108584" h="216534">
                    <a:moveTo>
                      <a:pt x="108000" y="0"/>
                    </a:moveTo>
                    <a:lnTo>
                      <a:pt x="0" y="0"/>
                    </a:lnTo>
                    <a:lnTo>
                      <a:pt x="0" y="216001"/>
                    </a:lnTo>
                    <a:lnTo>
                      <a:pt x="108000" y="216001"/>
                    </a:lnTo>
                    <a:lnTo>
                      <a:pt x="108000" y="0"/>
                    </a:lnTo>
                    <a:close/>
                  </a:path>
                </a:pathLst>
              </a:custGeom>
              <a:solidFill>
                <a:srgbClr val="034EA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73" name="object 20">
            <a:extLst>
              <a:ext uri="{FF2B5EF4-FFF2-40B4-BE49-F238E27FC236}">
                <a16:creationId xmlns:a16="http://schemas.microsoft.com/office/drawing/2014/main" id="{A6BD30BB-8B34-903D-1B38-B46F2F75B419}"/>
              </a:ext>
            </a:extLst>
          </p:cNvPr>
          <p:cNvSpPr txBox="1"/>
          <p:nvPr/>
        </p:nvSpPr>
        <p:spPr>
          <a:xfrm>
            <a:off x="387217" y="7690708"/>
            <a:ext cx="3210001" cy="1500411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algn="l" fontAlgn="base"/>
            <a:r>
              <a:rPr lang="ru-RU" sz="800" b="1" i="0" dirty="0">
                <a:solidFill>
                  <a:srgbClr val="0054AA"/>
                </a:solidFill>
                <a:effectLst/>
                <a:latin typeface="inherit"/>
              </a:rPr>
              <a:t>Присоединение к трубопроводу:</a:t>
            </a:r>
            <a:r>
              <a:rPr lang="ru-RU" sz="800" b="0" i="0" dirty="0">
                <a:solidFill>
                  <a:srgbClr val="0054AA"/>
                </a:solidFill>
                <a:effectLst/>
                <a:latin typeface="OpenSans"/>
              </a:rPr>
              <a:t>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фланцевое с размерами уплотнительных поверхностей, присоединительными размерами по ГОСТ 33259, исполнение B.</a:t>
            </a:r>
          </a:p>
          <a:p>
            <a:pPr algn="l" fontAlgn="base"/>
            <a:r>
              <a:rPr lang="ru-RU" sz="800" b="1" i="0" dirty="0">
                <a:solidFill>
                  <a:srgbClr val="0054AA"/>
                </a:solidFill>
                <a:effectLst/>
                <a:latin typeface="inherit"/>
              </a:rPr>
              <a:t>Назначение: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для поддержания заданной величины перепада давления, давления «после себя», давления «до себя».</a:t>
            </a:r>
            <a:br>
              <a:rPr lang="ru-RU" sz="800" dirty="0"/>
            </a:br>
            <a:r>
              <a:rPr lang="ru-RU" sz="800" b="1" i="0" dirty="0">
                <a:solidFill>
                  <a:srgbClr val="0054AA"/>
                </a:solidFill>
                <a:effectLst/>
                <a:latin typeface="inherit"/>
              </a:rPr>
              <a:t>Рабочие среды: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негорючие, взрывобезопасные, нетоксичные, химически нейтральные к материалам деталей газы и жидкости, в том числе водяной пар, воздух, азот, вода, водные растворы этиленгликоля и пропиленгликоля с концентрацией до 60 %.</a:t>
            </a:r>
            <a:br>
              <a:rPr lang="ru-RU" sz="800" dirty="0"/>
            </a:br>
            <a:br>
              <a:rPr lang="ru-RU" sz="800" dirty="0"/>
            </a:br>
            <a:br>
              <a:rPr lang="ru-RU" sz="800" dirty="0"/>
            </a:br>
            <a:endParaRPr lang="ru-RU" sz="800" b="0" i="0" dirty="0">
              <a:solidFill>
                <a:srgbClr val="0A1F33"/>
              </a:solidFill>
              <a:effectLst/>
              <a:latin typeface="OpenSans"/>
            </a:endParaRPr>
          </a:p>
        </p:txBody>
      </p:sp>
      <p:sp>
        <p:nvSpPr>
          <p:cNvPr id="89" name="object 27">
            <a:extLst>
              <a:ext uri="{FF2B5EF4-FFF2-40B4-BE49-F238E27FC236}">
                <a16:creationId xmlns:a16="http://schemas.microsoft.com/office/drawing/2014/main" id="{5175A20C-9A5B-6C10-26F7-E540688C02E9}"/>
              </a:ext>
            </a:extLst>
          </p:cNvPr>
          <p:cNvSpPr/>
          <p:nvPr/>
        </p:nvSpPr>
        <p:spPr>
          <a:xfrm>
            <a:off x="405495" y="6915488"/>
            <a:ext cx="3191724" cy="160896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0" name="object 28">
            <a:extLst>
              <a:ext uri="{FF2B5EF4-FFF2-40B4-BE49-F238E27FC236}">
                <a16:creationId xmlns:a16="http://schemas.microsoft.com/office/drawing/2014/main" id="{CFFA93E2-788B-3057-5731-59AE6404A88A}"/>
              </a:ext>
            </a:extLst>
          </p:cNvPr>
          <p:cNvSpPr txBox="1"/>
          <p:nvPr/>
        </p:nvSpPr>
        <p:spPr>
          <a:xfrm>
            <a:off x="451982" y="6918945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sp>
        <p:nvSpPr>
          <p:cNvPr id="93" name="object 35">
            <a:extLst>
              <a:ext uri="{FF2B5EF4-FFF2-40B4-BE49-F238E27FC236}">
                <a16:creationId xmlns:a16="http://schemas.microsoft.com/office/drawing/2014/main" id="{7057636A-3FD6-4B07-2522-38C566A3C10E}"/>
              </a:ext>
            </a:extLst>
          </p:cNvPr>
          <p:cNvSpPr txBox="1"/>
          <p:nvPr/>
        </p:nvSpPr>
        <p:spPr>
          <a:xfrm>
            <a:off x="392799" y="6571501"/>
            <a:ext cx="3204419" cy="33598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Регулятор давления «после себя» прямого действия ВРДП-П (для пара), сталь 20Л</a:t>
            </a:r>
          </a:p>
        </p:txBody>
      </p:sp>
      <p:graphicFrame>
        <p:nvGraphicFramePr>
          <p:cNvPr id="94" name="Таблица 93">
            <a:extLst>
              <a:ext uri="{FF2B5EF4-FFF2-40B4-BE49-F238E27FC236}">
                <a16:creationId xmlns:a16="http://schemas.microsoft.com/office/drawing/2014/main" id="{256483D8-EF03-F14B-BCDA-426ED151E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300119"/>
              </p:ext>
            </p:extLst>
          </p:nvPr>
        </p:nvGraphicFramePr>
        <p:xfrm>
          <a:off x="387217" y="7214080"/>
          <a:ext cx="1632384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7592">
                  <a:extLst>
                    <a:ext uri="{9D8B030D-6E8A-4147-A177-3AD203B41FA5}">
                      <a16:colId xmlns:a16="http://schemas.microsoft.com/office/drawing/2014/main" val="427713409"/>
                    </a:ext>
                  </a:extLst>
                </a:gridCol>
                <a:gridCol w="1294792">
                  <a:extLst>
                    <a:ext uri="{9D8B030D-6E8A-4147-A177-3AD203B41FA5}">
                      <a16:colId xmlns:a16="http://schemas.microsoft.com/office/drawing/2014/main" val="788052915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30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38597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dirty="0">
                          <a:latin typeface="Trebuchet MS"/>
                          <a:cs typeface="Trebuchet MS"/>
                        </a:rPr>
                        <a:t>0</a:t>
                      </a:r>
                      <a:r>
                        <a:rPr lang="en-US" sz="7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lang="ru-RU" sz="700" dirty="0">
                          <a:latin typeface="Trebuchet MS"/>
                          <a:cs typeface="Trebuchet MS"/>
                        </a:rPr>
                        <a:t>01 - 2 (МПа)</a:t>
                      </a: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79584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 dirty="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…+220°С </a:t>
                      </a:r>
                      <a:endParaRPr lang="en-US"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07782"/>
                  </a:ext>
                </a:extLst>
              </a:tr>
            </a:tbl>
          </a:graphicData>
        </a:graphic>
      </p:graphicFrame>
      <p:pic>
        <p:nvPicPr>
          <p:cNvPr id="97" name="Рисунок 96" descr="Изображение выглядит как колесо, шина, автокомпонент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3E0E3C8-7458-1CD1-3E77-7BE485B41AD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288" y="6717281"/>
            <a:ext cx="630806" cy="1008890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3925BCAA-3ED5-511D-8BD1-44BE4F0242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745" y="8826236"/>
            <a:ext cx="1710815" cy="254528"/>
          </a:xfrm>
          <a:prstGeom prst="rect">
            <a:avLst/>
          </a:prstGeom>
        </p:spPr>
      </p:pic>
      <p:grpSp>
        <p:nvGrpSpPr>
          <p:cNvPr id="101" name="Группа 100">
            <a:extLst>
              <a:ext uri="{FF2B5EF4-FFF2-40B4-BE49-F238E27FC236}">
                <a16:creationId xmlns:a16="http://schemas.microsoft.com/office/drawing/2014/main" id="{22141CAE-5CE5-2F17-142D-8CABFAD7D29A}"/>
              </a:ext>
            </a:extLst>
          </p:cNvPr>
          <p:cNvGrpSpPr/>
          <p:nvPr/>
        </p:nvGrpSpPr>
        <p:grpSpPr>
          <a:xfrm>
            <a:off x="3958590" y="6134358"/>
            <a:ext cx="3240494" cy="362273"/>
            <a:chOff x="3722010" y="6765228"/>
            <a:chExt cx="3105807" cy="362273"/>
          </a:xfrm>
        </p:grpSpPr>
        <p:sp>
          <p:nvSpPr>
            <p:cNvPr id="102" name="object 9">
              <a:extLst>
                <a:ext uri="{FF2B5EF4-FFF2-40B4-BE49-F238E27FC236}">
                  <a16:creationId xmlns:a16="http://schemas.microsoft.com/office/drawing/2014/main" id="{EB77DFED-5202-6A22-0610-8A6383667F13}"/>
                </a:ext>
              </a:extLst>
            </p:cNvPr>
            <p:cNvSpPr txBox="1"/>
            <p:nvPr/>
          </p:nvSpPr>
          <p:spPr>
            <a:xfrm>
              <a:off x="3797020" y="6765230"/>
              <a:ext cx="3030797" cy="359073"/>
            </a:xfrm>
            <a:prstGeom prst="rect">
              <a:avLst/>
            </a:prstGeom>
            <a:solidFill>
              <a:srgbClr val="E6E7E8"/>
            </a:solidFill>
          </p:spPr>
          <p:txBody>
            <a:bodyPr vert="horz" wrap="square" lIns="0" tIns="20320" rIns="0" bIns="0" rtlCol="0">
              <a:spAutoFit/>
            </a:bodyPr>
            <a:lstStyle/>
            <a:p>
              <a:pPr marL="50165">
                <a:lnSpc>
                  <a:spcPct val="100000"/>
                </a:lnSpc>
                <a:spcBef>
                  <a:spcPts val="165"/>
                </a:spcBef>
              </a:pPr>
              <a:r>
                <a:rPr lang="ru-RU" sz="1100" b="1" spc="10" dirty="0">
                  <a:solidFill>
                    <a:srgbClr val="231F20"/>
                  </a:solidFill>
                  <a:latin typeface="Calibri"/>
                  <a:cs typeface="Calibri"/>
                </a:rPr>
                <a:t>Система автоматической защиты от превышения давления ВСАРРТЭ-АЗПД</a:t>
              </a:r>
            </a:p>
          </p:txBody>
        </p:sp>
        <p:grpSp>
          <p:nvGrpSpPr>
            <p:cNvPr id="103" name="Группа 102">
              <a:extLst>
                <a:ext uri="{FF2B5EF4-FFF2-40B4-BE49-F238E27FC236}">
                  <a16:creationId xmlns:a16="http://schemas.microsoft.com/office/drawing/2014/main" id="{C6EB6943-C9B1-ABBD-26DE-58994A071241}"/>
                </a:ext>
              </a:extLst>
            </p:cNvPr>
            <p:cNvGrpSpPr/>
            <p:nvPr/>
          </p:nvGrpSpPr>
          <p:grpSpPr>
            <a:xfrm>
              <a:off x="3722010" y="6765228"/>
              <a:ext cx="82356" cy="362273"/>
              <a:chOff x="4910844" y="4260104"/>
              <a:chExt cx="50583" cy="364305"/>
            </a:xfrm>
          </p:grpSpPr>
          <p:sp>
            <p:nvSpPr>
              <p:cNvPr id="104" name="object 10">
                <a:extLst>
                  <a:ext uri="{FF2B5EF4-FFF2-40B4-BE49-F238E27FC236}">
                    <a16:creationId xmlns:a16="http://schemas.microsoft.com/office/drawing/2014/main" id="{E4648482-B38C-8CEE-9CD1-A2F5C81E029D}"/>
                  </a:ext>
                </a:extLst>
              </p:cNvPr>
              <p:cNvSpPr/>
              <p:nvPr/>
            </p:nvSpPr>
            <p:spPr>
              <a:xfrm>
                <a:off x="4910844" y="4260104"/>
                <a:ext cx="50549" cy="188209"/>
              </a:xfrm>
              <a:custGeom>
                <a:avLst/>
                <a:gdLst/>
                <a:ahLst/>
                <a:cxnLst/>
                <a:rect l="l" t="t" r="r" b="b"/>
                <a:pathLst>
                  <a:path w="108584" h="216534">
                    <a:moveTo>
                      <a:pt x="108000" y="0"/>
                    </a:moveTo>
                    <a:lnTo>
                      <a:pt x="0" y="0"/>
                    </a:lnTo>
                    <a:lnTo>
                      <a:pt x="0" y="216001"/>
                    </a:lnTo>
                    <a:lnTo>
                      <a:pt x="108000" y="216001"/>
                    </a:lnTo>
                    <a:lnTo>
                      <a:pt x="108000" y="0"/>
                    </a:lnTo>
                    <a:close/>
                  </a:path>
                </a:pathLst>
              </a:custGeom>
              <a:solidFill>
                <a:srgbClr val="034EA2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05" name="object 10">
                <a:extLst>
                  <a:ext uri="{FF2B5EF4-FFF2-40B4-BE49-F238E27FC236}">
                    <a16:creationId xmlns:a16="http://schemas.microsoft.com/office/drawing/2014/main" id="{1A0CB2B9-72F5-B1FF-5C3A-70B73D4691FA}"/>
                  </a:ext>
                </a:extLst>
              </p:cNvPr>
              <p:cNvSpPr/>
              <p:nvPr/>
            </p:nvSpPr>
            <p:spPr>
              <a:xfrm>
                <a:off x="4910878" y="4436200"/>
                <a:ext cx="50549" cy="188209"/>
              </a:xfrm>
              <a:custGeom>
                <a:avLst/>
                <a:gdLst/>
                <a:ahLst/>
                <a:cxnLst/>
                <a:rect l="l" t="t" r="r" b="b"/>
                <a:pathLst>
                  <a:path w="108584" h="216534">
                    <a:moveTo>
                      <a:pt x="108000" y="0"/>
                    </a:moveTo>
                    <a:lnTo>
                      <a:pt x="0" y="0"/>
                    </a:lnTo>
                    <a:lnTo>
                      <a:pt x="0" y="216001"/>
                    </a:lnTo>
                    <a:lnTo>
                      <a:pt x="108000" y="216001"/>
                    </a:lnTo>
                    <a:lnTo>
                      <a:pt x="108000" y="0"/>
                    </a:lnTo>
                    <a:close/>
                  </a:path>
                </a:pathLst>
              </a:custGeom>
              <a:solidFill>
                <a:srgbClr val="034EA2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106" name="object 20">
            <a:extLst>
              <a:ext uri="{FF2B5EF4-FFF2-40B4-BE49-F238E27FC236}">
                <a16:creationId xmlns:a16="http://schemas.microsoft.com/office/drawing/2014/main" id="{65BE6E81-9F25-84C8-9504-1FA95A2EC4A8}"/>
              </a:ext>
            </a:extLst>
          </p:cNvPr>
          <p:cNvSpPr txBox="1"/>
          <p:nvPr/>
        </p:nvSpPr>
        <p:spPr>
          <a:xfrm>
            <a:off x="3958588" y="7670999"/>
            <a:ext cx="3240495" cy="1869743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algn="l" fontAlgn="base"/>
            <a:r>
              <a:rPr lang="ru-RU" sz="800" b="1" i="0" dirty="0">
                <a:solidFill>
                  <a:srgbClr val="0054B1"/>
                </a:solidFill>
                <a:effectLst/>
                <a:latin typeface="inherit"/>
              </a:rPr>
              <a:t>Назначение: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для защиты тепловых пунктов с присоединенными к ним системами потребления тепловой энергии от аварийного повышения давления в обратном сетевом трубопроводе путем отсечки теплового пункта от сетевых трубопроводов (подающего и обратного) при превышении давления в обратном сетевом трубопроводе и автоматического возвращения системы в исходное состояние после восстановления давления. </a:t>
            </a:r>
          </a:p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Рабочие среды</a:t>
            </a:r>
            <a:r>
              <a:rPr lang="ru-RU" sz="800" b="1" i="0" dirty="0">
                <a:solidFill>
                  <a:srgbClr val="0A1F33"/>
                </a:solidFill>
                <a:effectLst/>
                <a:latin typeface="inherit"/>
              </a:rPr>
              <a:t>: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негорючие, взрывобезопасные, нетоксичные, химически нейтральные к материалам деталей жидкости, в том числе вода, водные растворы этиленгликоля и пропиленгликоля с концентрацией до 60 %.</a:t>
            </a:r>
          </a:p>
          <a:p>
            <a:pPr algn="l" fontAlgn="base"/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Температура рабочей среды</a:t>
            </a:r>
            <a:r>
              <a:rPr lang="ru-RU" sz="800" b="1" i="0" dirty="0">
                <a:solidFill>
                  <a:srgbClr val="000000"/>
                </a:solidFill>
                <a:effectLst/>
                <a:latin typeface="inherit"/>
              </a:rPr>
              <a:t>:</a:t>
            </a:r>
            <a:r>
              <a:rPr lang="ru-RU" sz="800" b="0" i="0" dirty="0">
                <a:solidFill>
                  <a:srgbClr val="000000"/>
                </a:solidFill>
                <a:effectLst/>
                <a:latin typeface="OpenSans"/>
              </a:rPr>
              <a:t> от 1 °С до 150 °С.</a:t>
            </a:r>
          </a:p>
          <a:p>
            <a:pPr algn="l" fontAlgn="base"/>
            <a:br>
              <a:rPr lang="ru-RU" sz="800" dirty="0"/>
            </a:br>
            <a:br>
              <a:rPr lang="ru-RU" sz="800" dirty="0"/>
            </a:br>
            <a:br>
              <a:rPr lang="ru-RU" sz="800" dirty="0"/>
            </a:br>
            <a:endParaRPr lang="ru-RU" sz="800" b="0" i="0" dirty="0">
              <a:solidFill>
                <a:srgbClr val="0A1F33"/>
              </a:solidFill>
              <a:effectLst/>
              <a:latin typeface="OpenSans"/>
            </a:endParaRPr>
          </a:p>
        </p:txBody>
      </p:sp>
      <p:sp>
        <p:nvSpPr>
          <p:cNvPr id="107" name="object 27">
            <a:extLst>
              <a:ext uri="{FF2B5EF4-FFF2-40B4-BE49-F238E27FC236}">
                <a16:creationId xmlns:a16="http://schemas.microsoft.com/office/drawing/2014/main" id="{C4CFD0A9-F349-7483-477C-D622D9E9A7DD}"/>
              </a:ext>
            </a:extLst>
          </p:cNvPr>
          <p:cNvSpPr/>
          <p:nvPr/>
        </p:nvSpPr>
        <p:spPr>
          <a:xfrm>
            <a:off x="3958589" y="6920204"/>
            <a:ext cx="3240495" cy="160896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8" name="object 28">
            <a:extLst>
              <a:ext uri="{FF2B5EF4-FFF2-40B4-BE49-F238E27FC236}">
                <a16:creationId xmlns:a16="http://schemas.microsoft.com/office/drawing/2014/main" id="{AF923E74-3644-7664-3EA0-A12D0A93FC20}"/>
              </a:ext>
            </a:extLst>
          </p:cNvPr>
          <p:cNvSpPr txBox="1"/>
          <p:nvPr/>
        </p:nvSpPr>
        <p:spPr>
          <a:xfrm>
            <a:off x="4109146" y="6923661"/>
            <a:ext cx="303780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sp>
        <p:nvSpPr>
          <p:cNvPr id="109" name="object 35">
            <a:extLst>
              <a:ext uri="{FF2B5EF4-FFF2-40B4-BE49-F238E27FC236}">
                <a16:creationId xmlns:a16="http://schemas.microsoft.com/office/drawing/2014/main" id="{4FF360A3-E2C2-E2E2-764E-53B3713EC248}"/>
              </a:ext>
            </a:extLst>
          </p:cNvPr>
          <p:cNvSpPr txBox="1"/>
          <p:nvPr/>
        </p:nvSpPr>
        <p:spPr>
          <a:xfrm>
            <a:off x="3958590" y="6576091"/>
            <a:ext cx="3215338" cy="33598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r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Система автоматической защиты от превышения давления ВСАРРТЭ-АЗПД</a:t>
            </a:r>
          </a:p>
        </p:txBody>
      </p:sp>
      <p:graphicFrame>
        <p:nvGraphicFramePr>
          <p:cNvPr id="110" name="Таблица 109">
            <a:extLst>
              <a:ext uri="{FF2B5EF4-FFF2-40B4-BE49-F238E27FC236}">
                <a16:creationId xmlns:a16="http://schemas.microsoft.com/office/drawing/2014/main" id="{9360DCE0-C380-E042-7E6D-739A64728C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625475"/>
              </p:ext>
            </p:extLst>
          </p:nvPr>
        </p:nvGraphicFramePr>
        <p:xfrm>
          <a:off x="5566699" y="7213494"/>
          <a:ext cx="1632384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7592">
                  <a:extLst>
                    <a:ext uri="{9D8B030D-6E8A-4147-A177-3AD203B41FA5}">
                      <a16:colId xmlns:a16="http://schemas.microsoft.com/office/drawing/2014/main" val="427713409"/>
                    </a:ext>
                  </a:extLst>
                </a:gridCol>
                <a:gridCol w="1294792">
                  <a:extLst>
                    <a:ext uri="{9D8B030D-6E8A-4147-A177-3AD203B41FA5}">
                      <a16:colId xmlns:a16="http://schemas.microsoft.com/office/drawing/2014/main" val="788052915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38597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dirty="0">
                          <a:latin typeface="Trebuchet MS"/>
                          <a:cs typeface="Trebuchet MS"/>
                        </a:rPr>
                        <a:t>1</a:t>
                      </a:r>
                      <a:r>
                        <a:rPr lang="en-US" sz="700" dirty="0">
                          <a:latin typeface="Trebuchet MS"/>
                          <a:cs typeface="Trebuchet MS"/>
                        </a:rPr>
                        <a:t>,</a:t>
                      </a:r>
                      <a:r>
                        <a:rPr lang="ru-RU" sz="700" dirty="0">
                          <a:latin typeface="Trebuchet MS"/>
                          <a:cs typeface="Trebuchet MS"/>
                        </a:rPr>
                        <a:t>6 МПа</a:t>
                      </a: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079584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 dirty="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…+220°С </a:t>
                      </a:r>
                      <a:endParaRPr lang="en-US"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 cap="flat" cmpd="sng" algn="ctr">
                      <a:solidFill>
                        <a:srgbClr val="C7C8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07782"/>
                  </a:ext>
                </a:extLst>
              </a:tr>
            </a:tbl>
          </a:graphicData>
        </a:graphic>
      </p:graphicFrame>
      <p:pic>
        <p:nvPicPr>
          <p:cNvPr id="114" name="Рисунок 113" descr="Изображение выглядит как игрушка, автокомпонен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556FA13-CFA2-2710-EACB-F1D721B1AE0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7878" y="6718133"/>
            <a:ext cx="831002" cy="1029014"/>
          </a:xfrm>
          <a:prstGeom prst="rect">
            <a:avLst/>
          </a:prstGeom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5FDB61AE-A01A-F11E-6362-95E9D3F66997}"/>
              </a:ext>
            </a:extLst>
          </p:cNvPr>
          <p:cNvSpPr txBox="1"/>
          <p:nvPr/>
        </p:nvSpPr>
        <p:spPr>
          <a:xfrm>
            <a:off x="3876238" y="8999362"/>
            <a:ext cx="31883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1" i="0" dirty="0">
                <a:solidFill>
                  <a:srgbClr val="0054AA"/>
                </a:solidFill>
                <a:effectLst/>
                <a:latin typeface="inherit"/>
              </a:rPr>
              <a:t>Важно!</a:t>
            </a:r>
            <a:br>
              <a:rPr lang="ru-RU" sz="800" dirty="0"/>
            </a:b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— Для увеличения срока службы и уменьшения уровня шума и вибраций рекомендуется перепад давления на отсечных клапанах принимать не более 0,2 МПа.</a:t>
            </a:r>
            <a:br>
              <a:rPr lang="ru-RU" sz="800" dirty="0"/>
            </a:b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— При перепаде давления более 0,4 МПа большая вероятность появления высокого уровня шума и вибраций.</a:t>
            </a:r>
            <a:endParaRPr lang="ru-RU" sz="800" dirty="0"/>
          </a:p>
        </p:txBody>
      </p:sp>
      <p:sp>
        <p:nvSpPr>
          <p:cNvPr id="117" name="object 2"/>
          <p:cNvSpPr/>
          <p:nvPr/>
        </p:nvSpPr>
        <p:spPr>
          <a:xfrm>
            <a:off x="-114745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8" name="object 3"/>
          <p:cNvGrpSpPr/>
          <p:nvPr/>
        </p:nvGrpSpPr>
        <p:grpSpPr>
          <a:xfrm>
            <a:off x="0" y="10161003"/>
            <a:ext cx="474344" cy="215900"/>
            <a:chOff x="7199541" y="10161003"/>
            <a:chExt cx="474344" cy="215900"/>
          </a:xfrm>
        </p:grpSpPr>
        <p:sp>
          <p:nvSpPr>
            <p:cNvPr id="119" name="object 4"/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5"/>
            <p:cNvSpPr/>
            <p:nvPr/>
          </p:nvSpPr>
          <p:spPr>
            <a:xfrm>
              <a:off x="756022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1" name="object 7"/>
          <p:cNvSpPr txBox="1"/>
          <p:nvPr/>
        </p:nvSpPr>
        <p:spPr>
          <a:xfrm>
            <a:off x="104965" y="10193291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4</a:t>
            </a:r>
            <a:endParaRPr sz="900" dirty="0">
              <a:latin typeface="Trebuchet MS"/>
              <a:cs typeface="Trebuchet M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621DD3-50AB-1AAC-1003-3310C2EAFD5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0680" y="41825"/>
            <a:ext cx="1720577" cy="480364"/>
          </a:xfrm>
          <a:prstGeom prst="rect">
            <a:avLst/>
          </a:prstGeom>
        </p:spPr>
      </p:pic>
      <p:pic>
        <p:nvPicPr>
          <p:cNvPr id="3" name="Picture 2" descr="ВОГЕЗ - ПроПриборы.ру">
            <a:extLst>
              <a:ext uri="{FF2B5EF4-FFF2-40B4-BE49-F238E27FC236}">
                <a16:creationId xmlns:a16="http://schemas.microsoft.com/office/drawing/2014/main" id="{D22043ED-430F-AD3E-32E6-82842BC221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0" t="30153" r="15019" b="29506"/>
          <a:stretch/>
        </p:blipFill>
        <p:spPr bwMode="auto">
          <a:xfrm>
            <a:off x="2286405" y="36207"/>
            <a:ext cx="1938885" cy="48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6391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4" name="object 4"/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308443" y="10193291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5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34245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8718" y="717842"/>
            <a:ext cx="6730365" cy="189796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60"/>
              </a:spcBef>
            </a:pPr>
            <a:r>
              <a:rPr lang="ru-RU" sz="1100" b="1" spc="10" dirty="0">
                <a:solidFill>
                  <a:srgbClr val="231F20"/>
                </a:solidFill>
                <a:latin typeface="Calibri"/>
                <a:cs typeface="Calibri"/>
              </a:rPr>
              <a:t>Клапаны регулирующие двухходовые ВКСР с электроприводами</a:t>
            </a:r>
            <a:endParaRPr lang="ru-RU" sz="1100" dirty="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60718" y="719429"/>
            <a:ext cx="108585" cy="188209"/>
          </a:xfrm>
          <a:custGeom>
            <a:avLst/>
            <a:gdLst/>
            <a:ahLst/>
            <a:cxnLst/>
            <a:rect l="l" t="t" r="r" b="b"/>
            <a:pathLst>
              <a:path w="108584" h="216534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67994" y="4161011"/>
            <a:ext cx="6728512" cy="190437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955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65"/>
              </a:spcBef>
            </a:pPr>
            <a:r>
              <a:rPr lang="ru-RU" sz="1100" b="1" spc="10" dirty="0">
                <a:solidFill>
                  <a:srgbClr val="231F20"/>
                </a:solidFill>
                <a:latin typeface="Calibri"/>
                <a:cs typeface="Calibri"/>
              </a:rPr>
              <a:t>Клапаны регулирующие трехходовые ВКТР с электроприводами</a:t>
            </a:r>
            <a:endParaRPr lang="ru-RU" sz="1100" dirty="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59994" y="4162599"/>
            <a:ext cx="108585" cy="188849"/>
          </a:xfrm>
          <a:custGeom>
            <a:avLst/>
            <a:gdLst/>
            <a:ahLst/>
            <a:cxnLst/>
            <a:rect l="l" t="t" r="r" b="b"/>
            <a:pathLst>
              <a:path w="108584" h="215900">
                <a:moveTo>
                  <a:pt x="108000" y="0"/>
                </a:moveTo>
                <a:lnTo>
                  <a:pt x="0" y="0"/>
                </a:lnTo>
                <a:lnTo>
                  <a:pt x="0" y="215366"/>
                </a:lnTo>
                <a:lnTo>
                  <a:pt x="108000" y="215366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47300" y="4476798"/>
            <a:ext cx="2172964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lang="ru-RU" sz="1000" b="1" dirty="0">
                <a:solidFill>
                  <a:srgbClr val="231F20"/>
                </a:solidFill>
                <a:latin typeface="Calibri"/>
                <a:cs typeface="Calibri"/>
              </a:rPr>
              <a:t>Клапаны регулирующие трехходовые ВКТР, чугун</a:t>
            </a:r>
            <a:endParaRPr lang="ru-RU" sz="1000" dirty="0">
              <a:latin typeface="Calibri"/>
              <a:cs typeface="Calibri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169280"/>
              </p:ext>
            </p:extLst>
          </p:nvPr>
        </p:nvGraphicFramePr>
        <p:xfrm>
          <a:off x="360000" y="5116186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</a:t>
                      </a:r>
                      <a:r>
                        <a:rPr lang="en-US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МПа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en-US" sz="700" spc="-8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+1.</a:t>
                      </a:r>
                      <a:r>
                        <a:rPr sz="700" spc="-8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..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</a:t>
                      </a:r>
                      <a:r>
                        <a:rPr lang="en-US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0°С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360895" y="4882143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02200" y="4874749"/>
            <a:ext cx="1143635" cy="2718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ru-RU" sz="8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86940" y="4476798"/>
            <a:ext cx="2160270" cy="335988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Клапаны регулирующие трехходовые ВКТР, нержавеющая сталь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359994" y="2156253"/>
            <a:ext cx="2216150" cy="1623521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</a:pP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Присоединение к трубопроводу: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фланцевое с размерами уплотнительных поверхностей, присоединительными размерами по ГОСТ 33259, исполнение B.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Назначение: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для регулирования расхода рабочих сред, протекающих по трубопроводам.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Материал корпуса: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серый чугун СЧ (JL1040).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Рабочие среды: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негорючие, взрывобезопасные, нетоксичные, химически нейтральные к материалам деталей жидкости, в том числе вода, водные растворы этиленгликоля и пропиленгликоля с концентрацией до 60 %.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Тип управления: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электропривод (ЭИМ) ВЭП.</a:t>
            </a:r>
            <a:endParaRPr sz="800" dirty="0">
              <a:latin typeface="Calibri"/>
              <a:cs typeface="Calibri"/>
            </a:endParaRPr>
          </a:p>
        </p:txBody>
      </p:sp>
      <p:graphicFrame>
        <p:nvGraphicFramePr>
          <p:cNvPr id="21" name="object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0203596"/>
              </p:ext>
            </p:extLst>
          </p:nvPr>
        </p:nvGraphicFramePr>
        <p:xfrm>
          <a:off x="2699640" y="5112113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</a:t>
                      </a:r>
                      <a:r>
                        <a:rPr lang="en-US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, 2,5 МПа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…+1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0°С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object 22"/>
          <p:cNvSpPr/>
          <p:nvPr/>
        </p:nvSpPr>
        <p:spPr>
          <a:xfrm>
            <a:off x="2723114" y="4882117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2740939" y="4874725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sp>
        <p:nvSpPr>
          <p:cNvPr id="27" name="object 27"/>
          <p:cNvSpPr/>
          <p:nvPr/>
        </p:nvSpPr>
        <p:spPr>
          <a:xfrm>
            <a:off x="359994" y="1439927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28"/>
          <p:cNvSpPr txBox="1"/>
          <p:nvPr/>
        </p:nvSpPr>
        <p:spPr>
          <a:xfrm>
            <a:off x="401299" y="1432603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sp>
        <p:nvSpPr>
          <p:cNvPr id="29" name="object 29"/>
          <p:cNvSpPr/>
          <p:nvPr/>
        </p:nvSpPr>
        <p:spPr>
          <a:xfrm>
            <a:off x="2699994" y="1440002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2741300" y="1432603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graphicFrame>
        <p:nvGraphicFramePr>
          <p:cNvPr id="33" name="object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5128584"/>
              </p:ext>
            </p:extLst>
          </p:nvPr>
        </p:nvGraphicFramePr>
        <p:xfrm>
          <a:off x="360000" y="1676707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,</a:t>
                      </a:r>
                      <a:r>
                        <a:rPr lang="ru-RU"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 dirty="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0°С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34" name="object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107408"/>
              </p:ext>
            </p:extLst>
          </p:nvPr>
        </p:nvGraphicFramePr>
        <p:xfrm>
          <a:off x="2699640" y="1674699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–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,</a:t>
                      </a:r>
                      <a:r>
                        <a:rPr lang="ru-RU"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, 2,25 МПа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150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°С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5" name="object 35"/>
          <p:cNvSpPr txBox="1"/>
          <p:nvPr/>
        </p:nvSpPr>
        <p:spPr>
          <a:xfrm>
            <a:off x="381109" y="1026308"/>
            <a:ext cx="2118040" cy="33598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Клапаны регулирующие проходные седельные ВКСР, чугун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2687275" y="1035553"/>
            <a:ext cx="2172634" cy="33598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Клапаны регулирующие проходные седельные ВКСР, нержавеющая сталь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5027300" y="1035553"/>
            <a:ext cx="2280516" cy="33598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Клапаны регулирующие проходные седельные ВКСР, сталь</a:t>
            </a:r>
          </a:p>
        </p:txBody>
      </p:sp>
      <p:graphicFrame>
        <p:nvGraphicFramePr>
          <p:cNvPr id="47" name="object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528775"/>
              </p:ext>
            </p:extLst>
          </p:nvPr>
        </p:nvGraphicFramePr>
        <p:xfrm>
          <a:off x="5039999" y="1674940"/>
          <a:ext cx="1470732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65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</a:t>
                      </a: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, 2,25 Мпа, 4,0 МПа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sz="700" spc="-8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...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0°С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8" name="object 48"/>
          <p:cNvSpPr/>
          <p:nvPr/>
        </p:nvSpPr>
        <p:spPr>
          <a:xfrm>
            <a:off x="5040896" y="1440904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5082199" y="1433503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grpSp>
        <p:nvGrpSpPr>
          <p:cNvPr id="51" name="object 51"/>
          <p:cNvGrpSpPr/>
          <p:nvPr/>
        </p:nvGrpSpPr>
        <p:grpSpPr>
          <a:xfrm>
            <a:off x="6591079" y="330350"/>
            <a:ext cx="597535" cy="179070"/>
            <a:chOff x="6591079" y="330350"/>
            <a:chExt cx="597535" cy="179070"/>
          </a:xfrm>
        </p:grpSpPr>
        <p:sp>
          <p:nvSpPr>
            <p:cNvPr id="52" name="object 52"/>
            <p:cNvSpPr/>
            <p:nvPr/>
          </p:nvSpPr>
          <p:spPr>
            <a:xfrm>
              <a:off x="6591079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03462" y="330350"/>
              <a:ext cx="178765" cy="178892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6620497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5917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57" name="Рисунок 56" descr="Изображение выглядит как колесо, синий, автокомпонент, ш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A73604-914A-FFFA-5871-DEDE68C746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775" y="1225822"/>
            <a:ext cx="507985" cy="898235"/>
          </a:xfrm>
          <a:prstGeom prst="rect">
            <a:avLst/>
          </a:prstGeom>
        </p:spPr>
      </p:pic>
      <p:pic>
        <p:nvPicPr>
          <p:cNvPr id="59" name="Рисунок 58" descr="Изображение выглядит как машина, цилиндр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16B9FF8-F193-02FD-803D-38360D1466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412" y="1282447"/>
            <a:ext cx="665834" cy="982278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C26F3A71-0862-7EF2-A124-C6ED78BCFE38}"/>
              </a:ext>
            </a:extLst>
          </p:cNvPr>
          <p:cNvSpPr txBox="1"/>
          <p:nvPr/>
        </p:nvSpPr>
        <p:spPr>
          <a:xfrm>
            <a:off x="2576144" y="2119136"/>
            <a:ext cx="228376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Присоединение к трубопроводу: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муфтовое </a:t>
            </a: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Назначение: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для регулирования расхода рабочих сред, протекающих по трубопроводам.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Материал корпуса: 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сталь AISI 304 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Рабочие среды: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негорючие, взрывобезопасные, нетоксичные, химически нейтральные к материалам деталей жидкости, в том числе вода, водные растворы этиленгликоля и пропиленгликоля с концентрацией до 60 %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Тип управления: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электропривод (ЭИМ) ВЭП</a:t>
            </a:r>
            <a:endParaRPr lang="ru-RU" sz="800" dirty="0"/>
          </a:p>
        </p:txBody>
      </p:sp>
      <p:pic>
        <p:nvPicPr>
          <p:cNvPr id="63" name="Рисунок 62" descr="Изображение выглядит как автокомпонент, пластик, маш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6F127D7-386A-2003-829D-FF720363F8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482" y="1221396"/>
            <a:ext cx="662792" cy="1002333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C418E065-693D-CAF6-80E5-724840F505CC}"/>
              </a:ext>
            </a:extLst>
          </p:cNvPr>
          <p:cNvSpPr txBox="1"/>
          <p:nvPr/>
        </p:nvSpPr>
        <p:spPr>
          <a:xfrm>
            <a:off x="4975311" y="2093366"/>
            <a:ext cx="222119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Присоединение к трубопроводу: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фланцевое с размерами уплотнительных поверхностей, присоединительными размерами по ГОСТ 33259, исполнение B.</a:t>
            </a:r>
          </a:p>
          <a:p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Назначение: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для регулирования расхода рабочих сред, протекающих по трубопроводам.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Материал корпуса: 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сталь 20Л (GS-C25)</a:t>
            </a:r>
            <a:br>
              <a:rPr lang="ru-RU" sz="800" b="0" i="0" dirty="0">
                <a:solidFill>
                  <a:srgbClr val="0054A5"/>
                </a:solidFill>
                <a:effectLst/>
                <a:latin typeface="OpenSans"/>
              </a:rPr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Рабочие среды: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негорючие, взрывобезопасные, нетоксичные, химически нейтральные к материалам деталей жидкости, в том числе вода, водные растворы этиленгликоля и пропиленгликоля с концентрацией до 60 %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Тип управления: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электропривод (ЭИМ) ВЭП</a:t>
            </a:r>
            <a:endParaRPr lang="ru-RU" sz="8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6B6BE20-E36C-C45E-998E-AACFCB03C499}"/>
              </a:ext>
            </a:extLst>
          </p:cNvPr>
          <p:cNvSpPr txBox="1"/>
          <p:nvPr/>
        </p:nvSpPr>
        <p:spPr>
          <a:xfrm>
            <a:off x="245007" y="5586597"/>
            <a:ext cx="2275257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Присоединение к трубопроводу</a:t>
            </a:r>
            <a:r>
              <a:rPr lang="ru-RU" sz="800" b="0" i="0" dirty="0">
                <a:solidFill>
                  <a:srgbClr val="0054A5"/>
                </a:solidFill>
                <a:effectLst/>
                <a:latin typeface="OpenSans"/>
              </a:rPr>
              <a:t>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фланцевое</a:t>
            </a:r>
            <a:endParaRPr lang="en-US" sz="800" b="0" i="0" dirty="0">
              <a:solidFill>
                <a:srgbClr val="0A1F33"/>
              </a:solidFill>
              <a:effectLst/>
              <a:latin typeface="OpenSans"/>
            </a:endParaRPr>
          </a:p>
          <a:p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Назначение: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для регулирования расхода, смешивания или разделения рабочих сред, протекающих по трубопроводам.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Материал корпуса: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серый чугун (СЧ), ковкий чугун (КЧ)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Рабочие среды: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негорючие, взрывобезопасные, нетоксичные, химически нейтральные к материалам деталей жидкости, в том числе вода, водные растворы этиленгликоля и пропиленгликоля с концентрацией до 60 %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Тип управления: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электропривод (ЭИМ) ВЭП.</a:t>
            </a:r>
            <a:endParaRPr lang="ru-RU" sz="800" dirty="0"/>
          </a:p>
        </p:txBody>
      </p:sp>
      <p:pic>
        <p:nvPicPr>
          <p:cNvPr id="69" name="Рисунок 68" descr="Изображение выглядит как синий, машина, пластик, Цвет электр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FC17EE4-266E-31FE-6BA2-E461F0CD02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415" y="4701124"/>
            <a:ext cx="564583" cy="904215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2BF0E8B-524A-C05F-E517-56EC47E4602D}"/>
              </a:ext>
            </a:extLst>
          </p:cNvPr>
          <p:cNvSpPr txBox="1"/>
          <p:nvPr/>
        </p:nvSpPr>
        <p:spPr>
          <a:xfrm>
            <a:off x="2555475" y="5583976"/>
            <a:ext cx="22837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Присоединение к трубопроводу</a:t>
            </a:r>
            <a:r>
              <a:rPr lang="ru-RU" sz="800" b="0" i="0" dirty="0">
                <a:solidFill>
                  <a:srgbClr val="0054A5"/>
                </a:solidFill>
                <a:effectLst/>
                <a:latin typeface="OpenSans"/>
              </a:rPr>
              <a:t>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муфтовое </a:t>
            </a: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Назначение: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для регулирования расхода, смешивания или разделения рабочих сред, протекающих по трубопроводам.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Материал корпуса: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сталь AISI 304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Рабочие среды: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негорючие, взрывобезопасные, нетоксичные, химически нейтральные к материалам деталей жидкости, в том числе вода, водные растворы этиленгликоля и пропиленгликоля с концентрацией до 60 %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Тип управления: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электропривод (ЭИМ) ВЭП</a:t>
            </a:r>
            <a:endParaRPr lang="ru-RU" sz="800" dirty="0"/>
          </a:p>
        </p:txBody>
      </p:sp>
      <p:pic>
        <p:nvPicPr>
          <p:cNvPr id="73" name="Рисунок 72" descr="Изображение выглядит как машина, цилиндр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3D8018C-547B-B7CB-5C17-587927BB6B9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345" y="4602837"/>
            <a:ext cx="746165" cy="1100788"/>
          </a:xfrm>
          <a:prstGeom prst="rect">
            <a:avLst/>
          </a:prstGeom>
        </p:spPr>
      </p:pic>
      <p:sp>
        <p:nvSpPr>
          <p:cNvPr id="74" name="object 11">
            <a:extLst>
              <a:ext uri="{FF2B5EF4-FFF2-40B4-BE49-F238E27FC236}">
                <a16:creationId xmlns:a16="http://schemas.microsoft.com/office/drawing/2014/main" id="{A3A7CEDD-2676-674F-EC2B-2A40C75EDA6F}"/>
              </a:ext>
            </a:extLst>
          </p:cNvPr>
          <p:cNvSpPr txBox="1"/>
          <p:nvPr/>
        </p:nvSpPr>
        <p:spPr>
          <a:xfrm>
            <a:off x="467994" y="7436078"/>
            <a:ext cx="6728512" cy="190437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955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65"/>
              </a:spcBef>
            </a:pPr>
            <a:r>
              <a:rPr lang="ru-RU" sz="1100" b="1" spc="10" dirty="0">
                <a:solidFill>
                  <a:srgbClr val="231F20"/>
                </a:solidFill>
                <a:latin typeface="Calibri"/>
                <a:cs typeface="Calibri"/>
              </a:rPr>
              <a:t>Клапаны регулирующие для пара ВКРП с электроприводами</a:t>
            </a:r>
          </a:p>
        </p:txBody>
      </p:sp>
      <p:sp>
        <p:nvSpPr>
          <p:cNvPr id="75" name="object 12">
            <a:extLst>
              <a:ext uri="{FF2B5EF4-FFF2-40B4-BE49-F238E27FC236}">
                <a16:creationId xmlns:a16="http://schemas.microsoft.com/office/drawing/2014/main" id="{1ED406F5-F0DF-A3C6-F841-FD1D49DF970A}"/>
              </a:ext>
            </a:extLst>
          </p:cNvPr>
          <p:cNvSpPr/>
          <p:nvPr/>
        </p:nvSpPr>
        <p:spPr>
          <a:xfrm>
            <a:off x="359994" y="7437666"/>
            <a:ext cx="108585" cy="188849"/>
          </a:xfrm>
          <a:custGeom>
            <a:avLst/>
            <a:gdLst/>
            <a:ahLst/>
            <a:cxnLst/>
            <a:rect l="l" t="t" r="r" b="b"/>
            <a:pathLst>
              <a:path w="108584" h="215900">
                <a:moveTo>
                  <a:pt x="108000" y="0"/>
                </a:moveTo>
                <a:lnTo>
                  <a:pt x="0" y="0"/>
                </a:lnTo>
                <a:lnTo>
                  <a:pt x="0" y="215366"/>
                </a:lnTo>
                <a:lnTo>
                  <a:pt x="108000" y="215366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19">
            <a:extLst>
              <a:ext uri="{FF2B5EF4-FFF2-40B4-BE49-F238E27FC236}">
                <a16:creationId xmlns:a16="http://schemas.microsoft.com/office/drawing/2014/main" id="{F5038492-D74F-0558-9F88-594642AAEBD5}"/>
              </a:ext>
            </a:extLst>
          </p:cNvPr>
          <p:cNvSpPr txBox="1"/>
          <p:nvPr/>
        </p:nvSpPr>
        <p:spPr>
          <a:xfrm>
            <a:off x="381109" y="7835362"/>
            <a:ext cx="2160270" cy="335988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Клапаны регулирующие ВКРП для пара, чугун</a:t>
            </a:r>
          </a:p>
        </p:txBody>
      </p:sp>
      <p:graphicFrame>
        <p:nvGraphicFramePr>
          <p:cNvPr id="77" name="object 21">
            <a:extLst>
              <a:ext uri="{FF2B5EF4-FFF2-40B4-BE49-F238E27FC236}">
                <a16:creationId xmlns:a16="http://schemas.microsoft.com/office/drawing/2014/main" id="{2E9D1D68-EC9F-E3FD-165F-88B26B8C4F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785457"/>
              </p:ext>
            </p:extLst>
          </p:nvPr>
        </p:nvGraphicFramePr>
        <p:xfrm>
          <a:off x="393809" y="8470677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30</a:t>
                      </a:r>
                      <a:r>
                        <a:rPr lang="en-US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, 2,5 МПа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22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0°С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8" name="object 22">
            <a:extLst>
              <a:ext uri="{FF2B5EF4-FFF2-40B4-BE49-F238E27FC236}">
                <a16:creationId xmlns:a16="http://schemas.microsoft.com/office/drawing/2014/main" id="{C7ED11E7-2AF7-AF55-22CF-02B595957399}"/>
              </a:ext>
            </a:extLst>
          </p:cNvPr>
          <p:cNvSpPr/>
          <p:nvPr/>
        </p:nvSpPr>
        <p:spPr>
          <a:xfrm>
            <a:off x="393808" y="8240681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23">
            <a:extLst>
              <a:ext uri="{FF2B5EF4-FFF2-40B4-BE49-F238E27FC236}">
                <a16:creationId xmlns:a16="http://schemas.microsoft.com/office/drawing/2014/main" id="{376D528E-EC9C-E36B-16E9-7113D0F5B299}"/>
              </a:ext>
            </a:extLst>
          </p:cNvPr>
          <p:cNvSpPr txBox="1"/>
          <p:nvPr/>
        </p:nvSpPr>
        <p:spPr>
          <a:xfrm>
            <a:off x="435108" y="8233289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DFE8FC3-A9ED-C0D8-4DFE-3F7E4168F102}"/>
              </a:ext>
            </a:extLst>
          </p:cNvPr>
          <p:cNvSpPr txBox="1"/>
          <p:nvPr/>
        </p:nvSpPr>
        <p:spPr>
          <a:xfrm>
            <a:off x="245007" y="8907998"/>
            <a:ext cx="230526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Назначение: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для регулирования расхода рабочих сред, протекающих по трубопроводам.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Материал корпуса: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ковкий чугун КЧ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Рабочие среды: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негорючие, взрывобезопасные, нетоксичные, химически нейтральные к материалам деталей газы и жидкости, в том числе водяной пар, воздух, азот, вода, водные растворы этиленгликоля и пропиленгликоля с концентрацией до 60 %. 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Присоединение к трубопроводу: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фланцевое 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Тип управления: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электропривод (ЭИМ) ВЭП</a:t>
            </a:r>
            <a:endParaRPr lang="ru-RU" sz="800" dirty="0"/>
          </a:p>
        </p:txBody>
      </p:sp>
      <p:pic>
        <p:nvPicPr>
          <p:cNvPr id="83" name="Рисунок 82" descr="Изображение выглядит как пластик, цилиндр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6628023-4283-6598-3BB9-052AC605B91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202" y="7976014"/>
            <a:ext cx="723796" cy="1021227"/>
          </a:xfrm>
          <a:prstGeom prst="rect">
            <a:avLst/>
          </a:prstGeom>
        </p:spPr>
      </p:pic>
      <p:sp>
        <p:nvSpPr>
          <p:cNvPr id="84" name="object 19">
            <a:extLst>
              <a:ext uri="{FF2B5EF4-FFF2-40B4-BE49-F238E27FC236}">
                <a16:creationId xmlns:a16="http://schemas.microsoft.com/office/drawing/2014/main" id="{FED68E61-4AAA-588E-1246-3D7EE6AC6B2B}"/>
              </a:ext>
            </a:extLst>
          </p:cNvPr>
          <p:cNvSpPr txBox="1"/>
          <p:nvPr/>
        </p:nvSpPr>
        <p:spPr>
          <a:xfrm>
            <a:off x="2710415" y="7836027"/>
            <a:ext cx="2160270" cy="335988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Клапаны регулирующие ВКРП для пара, сталь</a:t>
            </a:r>
          </a:p>
        </p:txBody>
      </p:sp>
      <p:graphicFrame>
        <p:nvGraphicFramePr>
          <p:cNvPr id="85" name="object 21">
            <a:extLst>
              <a:ext uri="{FF2B5EF4-FFF2-40B4-BE49-F238E27FC236}">
                <a16:creationId xmlns:a16="http://schemas.microsoft.com/office/drawing/2014/main" id="{9562FE95-0B4B-E121-0BF3-B2BFFB6225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0130671"/>
              </p:ext>
            </p:extLst>
          </p:nvPr>
        </p:nvGraphicFramePr>
        <p:xfrm>
          <a:off x="2723115" y="8471342"/>
          <a:ext cx="1115695" cy="413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83185" algn="ctr">
                        <a:lnSpc>
                          <a:spcPts val="805"/>
                        </a:lnSpc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DN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ts val="805"/>
                        </a:lnSpc>
                      </a:pPr>
                      <a:r>
                        <a:rPr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15–</a:t>
                      </a:r>
                      <a:r>
                        <a:rPr lang="ru-RU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</a:t>
                      </a:r>
                      <a:r>
                        <a:rPr lang="en-US" sz="7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</a:t>
                      </a:r>
                      <a:r>
                        <a:rPr sz="700" spc="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10">
                <a:tc>
                  <a:txBody>
                    <a:bodyPr/>
                    <a:lstStyle/>
                    <a:p>
                      <a:pPr marR="95250" algn="ctr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PN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1,6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а</a:t>
                      </a:r>
                      <a:r>
                        <a:rPr lang="ru-RU"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, 2,5 МПа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685">
                <a:tc>
                  <a:txBody>
                    <a:bodyPr/>
                    <a:lstStyle/>
                    <a:p>
                      <a:pPr marR="35560" algn="ctr">
                        <a:lnSpc>
                          <a:spcPts val="750"/>
                        </a:lnSpc>
                        <a:spcBef>
                          <a:spcPts val="305"/>
                        </a:spcBef>
                      </a:pPr>
                      <a:r>
                        <a:rPr sz="1050" spc="-15" baseline="15873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6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endParaRPr sz="600">
                        <a:latin typeface="Trebuchet MS"/>
                        <a:cs typeface="Trebuchet MS"/>
                      </a:endParaRPr>
                    </a:p>
                  </a:txBody>
                  <a:tcPr marL="0" marR="0" marT="387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874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lang="ru-RU" sz="700" spc="8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+1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…+</a:t>
                      </a:r>
                      <a:r>
                        <a:rPr lang="ru-RU"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22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0°С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6" name="object 22">
            <a:extLst>
              <a:ext uri="{FF2B5EF4-FFF2-40B4-BE49-F238E27FC236}">
                <a16:creationId xmlns:a16="http://schemas.microsoft.com/office/drawing/2014/main" id="{0498EBA4-731D-97BB-0F28-8BCE561F7B64}"/>
              </a:ext>
            </a:extLst>
          </p:cNvPr>
          <p:cNvSpPr/>
          <p:nvPr/>
        </p:nvSpPr>
        <p:spPr>
          <a:xfrm>
            <a:off x="2723114" y="8241346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23">
            <a:extLst>
              <a:ext uri="{FF2B5EF4-FFF2-40B4-BE49-F238E27FC236}">
                <a16:creationId xmlns:a16="http://schemas.microsoft.com/office/drawing/2014/main" id="{C2C5DFF0-0157-6F0E-B437-1AD82628CA8D}"/>
              </a:ext>
            </a:extLst>
          </p:cNvPr>
          <p:cNvSpPr txBox="1"/>
          <p:nvPr/>
        </p:nvSpPr>
        <p:spPr>
          <a:xfrm>
            <a:off x="2764414" y="8233954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2154A6B-C566-953C-DA85-E940FE365484}"/>
              </a:ext>
            </a:extLst>
          </p:cNvPr>
          <p:cNvSpPr txBox="1"/>
          <p:nvPr/>
        </p:nvSpPr>
        <p:spPr>
          <a:xfrm>
            <a:off x="2574313" y="8908663"/>
            <a:ext cx="23052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Назначение: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для регулирования расхода рабочих сред, протекающих по трубопроводам.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Материал корпуса: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сталь 20Л</a:t>
            </a:r>
            <a:br>
              <a:rPr lang="ru-RU" sz="800" dirty="0"/>
            </a:b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Рабочие среды: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негорючие, взрывобезопасные, нетоксичные, химически нейтральные к материалам деталей газы и жидкости, в том числе водяной пар, воздух, азот, вода, водные растворы этиленгликоля и пропиленгликоля с концентрацией до 60 %. 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Присоединение к трубопроводу: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фланцевое </a:t>
            </a:r>
            <a:br>
              <a:rPr lang="ru-RU" sz="800" dirty="0"/>
            </a:br>
            <a:r>
              <a:rPr lang="ru-RU" sz="800" b="1" i="0" dirty="0">
                <a:solidFill>
                  <a:srgbClr val="0054A5"/>
                </a:solidFill>
                <a:effectLst/>
                <a:latin typeface="inherit"/>
              </a:rPr>
              <a:t>Тип управления:</a:t>
            </a:r>
            <a:r>
              <a:rPr lang="ru-RU" sz="800" b="0" i="0" dirty="0">
                <a:solidFill>
                  <a:srgbClr val="0A1F33"/>
                </a:solidFill>
                <a:effectLst/>
                <a:latin typeface="OpenSans"/>
              </a:rPr>
              <a:t> электропривод (ЭИМ) ВЭП</a:t>
            </a:r>
            <a:endParaRPr lang="ru-RU" sz="800" dirty="0"/>
          </a:p>
        </p:txBody>
      </p:sp>
      <p:pic>
        <p:nvPicPr>
          <p:cNvPr id="91" name="Рисунок 90" descr="Изображение выглядит как колесо, машина, автокомпонент, ш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3315B5E-AB15-7A0D-87EA-907934708CA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146" y="8027389"/>
            <a:ext cx="918475" cy="91847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D356A47-A3C3-77EB-93FB-C43D3A446E5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0680" y="41825"/>
            <a:ext cx="1720577" cy="480364"/>
          </a:xfrm>
          <a:prstGeom prst="rect">
            <a:avLst/>
          </a:prstGeom>
        </p:spPr>
      </p:pic>
      <p:pic>
        <p:nvPicPr>
          <p:cNvPr id="18" name="Picture 2" descr="ВОГЕЗ - ПроПриборы.ру">
            <a:extLst>
              <a:ext uri="{FF2B5EF4-FFF2-40B4-BE49-F238E27FC236}">
                <a16:creationId xmlns:a16="http://schemas.microsoft.com/office/drawing/2014/main" id="{E81E06D2-BD7F-C67B-8FBD-B25CE1FE7C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0" t="30153" r="15019" b="29506"/>
          <a:stretch/>
        </p:blipFill>
        <p:spPr bwMode="auto">
          <a:xfrm>
            <a:off x="2286405" y="36207"/>
            <a:ext cx="1938885" cy="48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261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0B659A54-B6F6-6B8C-2A7C-4A2F1F488196}"/>
              </a:ext>
            </a:extLst>
          </p:cNvPr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id="{37DDBBCE-867C-D896-7956-1040B4B4023A}"/>
              </a:ext>
            </a:extLst>
          </p:cNvPr>
          <p:cNvSpPr txBox="1"/>
          <p:nvPr/>
        </p:nvSpPr>
        <p:spPr>
          <a:xfrm>
            <a:off x="4934245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324DEF99-7BBB-BD0B-5B4D-20BDFEE09558}"/>
              </a:ext>
            </a:extLst>
          </p:cNvPr>
          <p:cNvSpPr txBox="1"/>
          <p:nvPr/>
        </p:nvSpPr>
        <p:spPr>
          <a:xfrm>
            <a:off x="468718" y="717842"/>
            <a:ext cx="6730365" cy="189796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60"/>
              </a:spcBef>
            </a:pPr>
            <a:r>
              <a:rPr lang="ru-RU" sz="1100" b="1" spc="10" dirty="0">
                <a:solidFill>
                  <a:srgbClr val="231F20"/>
                </a:solidFill>
                <a:latin typeface="Calibri"/>
                <a:cs typeface="Calibri"/>
              </a:rPr>
              <a:t>Теплообменники</a:t>
            </a:r>
            <a:endParaRPr lang="ru-RU" sz="1100" dirty="0">
              <a:latin typeface="Calibri"/>
              <a:cs typeface="Calibri"/>
            </a:endParaRPr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56D7ACCB-BFF1-24E2-832F-2078570C2B82}"/>
              </a:ext>
            </a:extLst>
          </p:cNvPr>
          <p:cNvSpPr/>
          <p:nvPr/>
        </p:nvSpPr>
        <p:spPr>
          <a:xfrm>
            <a:off x="360718" y="719429"/>
            <a:ext cx="108585" cy="188209"/>
          </a:xfrm>
          <a:custGeom>
            <a:avLst/>
            <a:gdLst/>
            <a:ahLst/>
            <a:cxnLst/>
            <a:rect l="l" t="t" r="r" b="b"/>
            <a:pathLst>
              <a:path w="108584" h="216534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51">
            <a:extLst>
              <a:ext uri="{FF2B5EF4-FFF2-40B4-BE49-F238E27FC236}">
                <a16:creationId xmlns:a16="http://schemas.microsoft.com/office/drawing/2014/main" id="{692F6FD9-8434-1449-FD3B-E4584A74C46F}"/>
              </a:ext>
            </a:extLst>
          </p:cNvPr>
          <p:cNvGrpSpPr/>
          <p:nvPr/>
        </p:nvGrpSpPr>
        <p:grpSpPr>
          <a:xfrm>
            <a:off x="6591079" y="330350"/>
            <a:ext cx="597535" cy="179070"/>
            <a:chOff x="6591079" y="330350"/>
            <a:chExt cx="597535" cy="179070"/>
          </a:xfrm>
        </p:grpSpPr>
        <p:sp>
          <p:nvSpPr>
            <p:cNvPr id="7" name="object 52">
              <a:extLst>
                <a:ext uri="{FF2B5EF4-FFF2-40B4-BE49-F238E27FC236}">
                  <a16:creationId xmlns:a16="http://schemas.microsoft.com/office/drawing/2014/main" id="{A8ADE82A-2A79-4FC2-5956-D07CED933DAE}"/>
                </a:ext>
              </a:extLst>
            </p:cNvPr>
            <p:cNvSpPr/>
            <p:nvPr/>
          </p:nvSpPr>
          <p:spPr>
            <a:xfrm>
              <a:off x="6591079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53">
              <a:extLst>
                <a:ext uri="{FF2B5EF4-FFF2-40B4-BE49-F238E27FC236}">
                  <a16:creationId xmlns:a16="http://schemas.microsoft.com/office/drawing/2014/main" id="{2404246C-4A3C-8C3D-7C3D-4A8D76D3AED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03462" y="330350"/>
              <a:ext cx="178765" cy="178892"/>
            </a:xfrm>
            <a:prstGeom prst="rect">
              <a:avLst/>
            </a:prstGeom>
          </p:spPr>
        </p:pic>
        <p:sp>
          <p:nvSpPr>
            <p:cNvPr id="9" name="object 54">
              <a:extLst>
                <a:ext uri="{FF2B5EF4-FFF2-40B4-BE49-F238E27FC236}">
                  <a16:creationId xmlns:a16="http://schemas.microsoft.com/office/drawing/2014/main" id="{F3B149A1-1DBD-3BF2-C130-3AB423459FE5}"/>
                </a:ext>
              </a:extLst>
            </p:cNvPr>
            <p:cNvSpPr/>
            <p:nvPr/>
          </p:nvSpPr>
          <p:spPr>
            <a:xfrm>
              <a:off x="6620497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55">
              <a:extLst>
                <a:ext uri="{FF2B5EF4-FFF2-40B4-BE49-F238E27FC236}">
                  <a16:creationId xmlns:a16="http://schemas.microsoft.com/office/drawing/2014/main" id="{2A4CBF79-10BB-FB60-B2A2-7EC2306D031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5917" y="331840"/>
              <a:ext cx="172587" cy="176931"/>
            </a:xfrm>
            <a:prstGeom prst="rect">
              <a:avLst/>
            </a:prstGeom>
          </p:spPr>
        </p:pic>
      </p:grpSp>
      <p:sp>
        <p:nvSpPr>
          <p:cNvPr id="11" name="object 27">
            <a:extLst>
              <a:ext uri="{FF2B5EF4-FFF2-40B4-BE49-F238E27FC236}">
                <a16:creationId xmlns:a16="http://schemas.microsoft.com/office/drawing/2014/main" id="{84A0D604-716E-EF8D-7355-EF0DB39850B6}"/>
              </a:ext>
            </a:extLst>
          </p:cNvPr>
          <p:cNvSpPr/>
          <p:nvPr/>
        </p:nvSpPr>
        <p:spPr>
          <a:xfrm>
            <a:off x="359993" y="1272287"/>
            <a:ext cx="6839089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28">
            <a:extLst>
              <a:ext uri="{FF2B5EF4-FFF2-40B4-BE49-F238E27FC236}">
                <a16:creationId xmlns:a16="http://schemas.microsoft.com/office/drawing/2014/main" id="{970B1119-F5A8-7BF5-00F8-D35EE9C3FD9E}"/>
              </a:ext>
            </a:extLst>
          </p:cNvPr>
          <p:cNvSpPr txBox="1"/>
          <p:nvPr/>
        </p:nvSpPr>
        <p:spPr>
          <a:xfrm>
            <a:off x="401299" y="1264963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rgbClr val="FFFFFF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rgbClr val="FFFFFF"/>
                </a:solidFill>
                <a:latin typeface="Calibri"/>
                <a:cs typeface="Calibri"/>
              </a:rPr>
              <a:t>Беларусь)</a:t>
            </a:r>
          </a:p>
        </p:txBody>
      </p:sp>
      <p:sp>
        <p:nvSpPr>
          <p:cNvPr id="13" name="object 35">
            <a:extLst>
              <a:ext uri="{FF2B5EF4-FFF2-40B4-BE49-F238E27FC236}">
                <a16:creationId xmlns:a16="http://schemas.microsoft.com/office/drawing/2014/main" id="{0A37BFCA-0DB9-1785-93F3-E6CDD0DBD27E}"/>
              </a:ext>
            </a:extLst>
          </p:cNvPr>
          <p:cNvSpPr txBox="1"/>
          <p:nvPr/>
        </p:nvSpPr>
        <p:spPr>
          <a:xfrm>
            <a:off x="381108" y="1026308"/>
            <a:ext cx="3085991" cy="18210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Теплообменник пластинчатый разборный марки ВТ</a:t>
            </a:r>
          </a:p>
        </p:txBody>
      </p:sp>
      <p:pic>
        <p:nvPicPr>
          <p:cNvPr id="15" name="Рисунок 14" descr="Изображение выглядит как стальной, металл, сини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D2366FA-3A36-103F-CCD8-117F2684EF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71" y="1500901"/>
            <a:ext cx="951749" cy="1550310"/>
          </a:xfrm>
          <a:prstGeom prst="rect">
            <a:avLst/>
          </a:prstGeom>
        </p:spPr>
      </p:pic>
      <p:sp>
        <p:nvSpPr>
          <p:cNvPr id="20" name="object 27">
            <a:extLst>
              <a:ext uri="{FF2B5EF4-FFF2-40B4-BE49-F238E27FC236}">
                <a16:creationId xmlns:a16="http://schemas.microsoft.com/office/drawing/2014/main" id="{869CDAE3-A70E-6AE7-1275-98F665B2C22E}"/>
              </a:ext>
            </a:extLst>
          </p:cNvPr>
          <p:cNvSpPr/>
          <p:nvPr/>
        </p:nvSpPr>
        <p:spPr>
          <a:xfrm>
            <a:off x="359992" y="6211453"/>
            <a:ext cx="6828511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28">
            <a:extLst>
              <a:ext uri="{FF2B5EF4-FFF2-40B4-BE49-F238E27FC236}">
                <a16:creationId xmlns:a16="http://schemas.microsoft.com/office/drawing/2014/main" id="{DFB7F3B5-DB24-6069-ADF9-51D62627CB26}"/>
              </a:ext>
            </a:extLst>
          </p:cNvPr>
          <p:cNvSpPr txBox="1"/>
          <p:nvPr/>
        </p:nvSpPr>
        <p:spPr>
          <a:xfrm>
            <a:off x="401299" y="6204129"/>
            <a:ext cx="1143635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800" b="1" spc="-10" dirty="0">
                <a:solidFill>
                  <a:schemeClr val="bg1"/>
                </a:solidFill>
                <a:latin typeface="Calibri"/>
                <a:cs typeface="Calibri"/>
              </a:rPr>
              <a:t>«ВОГЕЗ» (</a:t>
            </a:r>
            <a:r>
              <a:rPr lang="ru-RU" sz="800" b="1" dirty="0">
                <a:solidFill>
                  <a:schemeClr val="bg1"/>
                </a:solidFill>
                <a:latin typeface="Calibri"/>
                <a:cs typeface="Calibri"/>
              </a:rPr>
              <a:t>Беларусь)</a:t>
            </a:r>
          </a:p>
        </p:txBody>
      </p:sp>
      <p:sp>
        <p:nvSpPr>
          <p:cNvPr id="22" name="object 35">
            <a:extLst>
              <a:ext uri="{FF2B5EF4-FFF2-40B4-BE49-F238E27FC236}">
                <a16:creationId xmlns:a16="http://schemas.microsoft.com/office/drawing/2014/main" id="{4CB6DCC9-2425-10E6-DF2D-D2053302B1E4}"/>
              </a:ext>
            </a:extLst>
          </p:cNvPr>
          <p:cNvSpPr txBox="1"/>
          <p:nvPr/>
        </p:nvSpPr>
        <p:spPr>
          <a:xfrm>
            <a:off x="381108" y="6026434"/>
            <a:ext cx="3240932" cy="182101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algn="l" fontAlgn="base"/>
            <a:r>
              <a:rPr lang="ru-RU" sz="1000" b="1" i="0" dirty="0">
                <a:solidFill>
                  <a:srgbClr val="0A1F33"/>
                </a:solidFill>
                <a:effectLst/>
                <a:latin typeface="OpenSans"/>
              </a:rPr>
              <a:t>Теплообменник пластинчатый полуразборный марки ВТ</a:t>
            </a:r>
          </a:p>
        </p:txBody>
      </p:sp>
      <p:pic>
        <p:nvPicPr>
          <p:cNvPr id="24" name="Рисунок 23" descr="Изображение выглядит как машина, синий, метр, ноч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754E6F1-D4E8-26B3-FA9D-17EAC3491E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5340" y="6456751"/>
            <a:ext cx="1655552" cy="165555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D9BD1FE4-AA11-F8EE-CFE4-1645330BE6A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35"/>
          <a:stretch/>
        </p:blipFill>
        <p:spPr>
          <a:xfrm>
            <a:off x="2355734" y="1573058"/>
            <a:ext cx="4447728" cy="1538047"/>
          </a:xfrm>
          <a:prstGeom prst="rect">
            <a:avLst/>
          </a:prstGeom>
        </p:spPr>
      </p:pic>
      <p:graphicFrame>
        <p:nvGraphicFramePr>
          <p:cNvPr id="38" name="Таблица 37">
            <a:extLst>
              <a:ext uri="{FF2B5EF4-FFF2-40B4-BE49-F238E27FC236}">
                <a16:creationId xmlns:a16="http://schemas.microsoft.com/office/drawing/2014/main" id="{0749F584-3573-1E29-A1E5-5EB8BC7811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637354"/>
              </p:ext>
            </p:extLst>
          </p:nvPr>
        </p:nvGraphicFramePr>
        <p:xfrm>
          <a:off x="359990" y="3153092"/>
          <a:ext cx="6828508" cy="2761050"/>
        </p:xfrm>
        <a:graphic>
          <a:graphicData uri="http://schemas.openxmlformats.org/drawingml/2006/table">
            <a:tbl>
              <a:tblPr/>
              <a:tblGrid>
                <a:gridCol w="975426">
                  <a:extLst>
                    <a:ext uri="{9D8B030D-6E8A-4147-A177-3AD203B41FA5}">
                      <a16:colId xmlns:a16="http://schemas.microsoft.com/office/drawing/2014/main" val="178921560"/>
                    </a:ext>
                  </a:extLst>
                </a:gridCol>
                <a:gridCol w="975426">
                  <a:extLst>
                    <a:ext uri="{9D8B030D-6E8A-4147-A177-3AD203B41FA5}">
                      <a16:colId xmlns:a16="http://schemas.microsoft.com/office/drawing/2014/main" val="2603523036"/>
                    </a:ext>
                  </a:extLst>
                </a:gridCol>
                <a:gridCol w="975426">
                  <a:extLst>
                    <a:ext uri="{9D8B030D-6E8A-4147-A177-3AD203B41FA5}">
                      <a16:colId xmlns:a16="http://schemas.microsoft.com/office/drawing/2014/main" val="2371014569"/>
                    </a:ext>
                  </a:extLst>
                </a:gridCol>
                <a:gridCol w="975426">
                  <a:extLst>
                    <a:ext uri="{9D8B030D-6E8A-4147-A177-3AD203B41FA5}">
                      <a16:colId xmlns:a16="http://schemas.microsoft.com/office/drawing/2014/main" val="3970732028"/>
                    </a:ext>
                  </a:extLst>
                </a:gridCol>
                <a:gridCol w="975426">
                  <a:extLst>
                    <a:ext uri="{9D8B030D-6E8A-4147-A177-3AD203B41FA5}">
                      <a16:colId xmlns:a16="http://schemas.microsoft.com/office/drawing/2014/main" val="3113791663"/>
                    </a:ext>
                  </a:extLst>
                </a:gridCol>
                <a:gridCol w="975426">
                  <a:extLst>
                    <a:ext uri="{9D8B030D-6E8A-4147-A177-3AD203B41FA5}">
                      <a16:colId xmlns:a16="http://schemas.microsoft.com/office/drawing/2014/main" val="2831386037"/>
                    </a:ext>
                  </a:extLst>
                </a:gridCol>
                <a:gridCol w="975952">
                  <a:extLst>
                    <a:ext uri="{9D8B030D-6E8A-4147-A177-3AD203B41FA5}">
                      <a16:colId xmlns:a16="http://schemas.microsoft.com/office/drawing/2014/main" val="2087887142"/>
                    </a:ext>
                  </a:extLst>
                </a:gridCol>
              </a:tblGrid>
              <a:tr h="190255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900" b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Параметры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4EA2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base"/>
                      <a:r>
                        <a:rPr lang="ru-RU" sz="900" b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Значения</a:t>
                      </a:r>
                    </a:p>
                  </a:txBody>
                  <a:tcPr marL="71207" marR="71207" marT="35604" marB="35604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4EA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772432"/>
                  </a:ext>
                </a:extLst>
              </a:tr>
              <a:tr h="26551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7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Типоразмер пластины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</a:rPr>
                        <a:t>0,06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</a:rPr>
                        <a:t>0,14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</a:rPr>
                        <a:t>0,25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</a:rPr>
                        <a:t>0,27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</a:rPr>
                        <a:t>0,31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</a:rPr>
                        <a:t>0,41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715580"/>
                  </a:ext>
                </a:extLst>
              </a:tr>
              <a:tr h="375106">
                <a:tc>
                  <a:txBody>
                    <a:bodyPr/>
                    <a:lstStyle/>
                    <a:p>
                      <a:pPr algn="l" fontAlgn="base"/>
                      <a:r>
                        <a:rPr lang="ru-RU" sz="7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Толщина листа пластины, мм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0,4-0,6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0,4-0,6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0,5-0,6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0,5-0,6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0,5-0,6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0,5-0,6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4972089"/>
                  </a:ext>
                </a:extLst>
              </a:tr>
              <a:tr h="493703">
                <a:tc>
                  <a:txBody>
                    <a:bodyPr/>
                    <a:lstStyle/>
                    <a:p>
                      <a:pPr algn="l" fontAlgn="base"/>
                      <a:r>
                        <a:rPr lang="ru-RU" sz="7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Номинальный диаметр присоединения, мм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25</a:t>
                      </a:r>
                      <a:b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32</a:t>
                      </a:r>
                      <a:b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40</a:t>
                      </a:r>
                      <a:b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32</a:t>
                      </a:r>
                      <a:b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40</a:t>
                      </a:r>
                      <a:b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80</a:t>
                      </a:r>
                      <a:b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100</a:t>
                      </a:r>
                      <a:b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125</a:t>
                      </a:r>
                      <a:b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50</a:t>
                      </a:r>
                      <a:b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65</a:t>
                      </a:r>
                      <a:b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80</a:t>
                      </a:r>
                      <a:b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80</a:t>
                      </a:r>
                      <a:b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100</a:t>
                      </a:r>
                      <a:b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125</a:t>
                      </a:r>
                      <a:b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80</a:t>
                      </a:r>
                      <a:b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100</a:t>
                      </a:r>
                      <a:b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125</a:t>
                      </a:r>
                      <a:b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585335"/>
                  </a:ext>
                </a:extLst>
              </a:tr>
              <a:tr h="461670">
                <a:tc>
                  <a:txBody>
                    <a:bodyPr/>
                    <a:lstStyle/>
                    <a:p>
                      <a:pPr algn="l" fontAlgn="base"/>
                      <a:r>
                        <a:rPr lang="ru-RU" sz="7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Межосевое расстояние между патрубками, мм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130х</a:t>
                      </a:r>
                      <a:b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120х</a:t>
                      </a:r>
                      <a:b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250х</a:t>
                      </a:r>
                      <a:b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192х</a:t>
                      </a:r>
                      <a:b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880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235х</a:t>
                      </a:r>
                      <a:b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235х</a:t>
                      </a:r>
                      <a:b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</a:br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5169512"/>
                  </a:ext>
                </a:extLst>
              </a:tr>
              <a:tr h="379607">
                <a:tc>
                  <a:txBody>
                    <a:bodyPr/>
                    <a:lstStyle/>
                    <a:p>
                      <a:pPr algn="l" fontAlgn="base"/>
                      <a:r>
                        <a:rPr lang="ru-RU" sz="7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Максимальное количество пластин, шт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551351"/>
                  </a:ext>
                </a:extLst>
              </a:tr>
              <a:tr h="288543">
                <a:tc>
                  <a:txBody>
                    <a:bodyPr/>
                    <a:lstStyle/>
                    <a:p>
                      <a:pPr algn="l" fontAlgn="base"/>
                      <a:r>
                        <a:rPr lang="ru-RU" sz="7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Максимальная площадь, м2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6104776"/>
                  </a:ext>
                </a:extLst>
              </a:tr>
              <a:tr h="288543">
                <a:tc>
                  <a:txBody>
                    <a:bodyPr/>
                    <a:lstStyle/>
                    <a:p>
                      <a:pPr algn="l" fontAlgn="base"/>
                      <a:r>
                        <a:rPr lang="ru-RU" sz="7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Номинальное давление </a:t>
                      </a:r>
                      <a:r>
                        <a:rPr lang="en-US" sz="7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PN, </a:t>
                      </a:r>
                      <a:r>
                        <a:rPr lang="ru-RU" sz="7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МПа</a:t>
                      </a:r>
                    </a:p>
                  </a:txBody>
                  <a:tcPr marL="17446" marR="17446" marT="17446" marB="17446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algn="ctr" fontAlgn="ctr"/>
                      <a:r>
                        <a:rPr lang="ru-RU" sz="700" b="1" dirty="0">
                          <a:solidFill>
                            <a:srgbClr val="0054AA"/>
                          </a:solidFill>
                          <a:effectLst/>
                          <a:latin typeface="inherit"/>
                          <a:ea typeface="+mn-ea"/>
                          <a:cs typeface="+mn-cs"/>
                        </a:rPr>
                        <a:t>1,6</a:t>
                      </a:r>
                    </a:p>
                  </a:txBody>
                  <a:tcPr marL="71207" marR="71207" marT="35604" marB="35604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498713"/>
                  </a:ext>
                </a:extLst>
              </a:tr>
            </a:tbl>
          </a:graphicData>
        </a:graphic>
      </p:graphicFrame>
      <p:pic>
        <p:nvPicPr>
          <p:cNvPr id="16" name="Рисунок 15" descr="Изображение выглядит как текст, снимок экрана, Шрифт, лин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DCE8F2B-3F5B-63B7-70B1-94399A9CB0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796" y="6559198"/>
            <a:ext cx="4831604" cy="1374275"/>
          </a:xfrm>
          <a:prstGeom prst="rect">
            <a:avLst/>
          </a:prstGeom>
        </p:spPr>
      </p:pic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id="{D43BBAE2-D64C-436D-9034-80F44EB9F9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491944"/>
              </p:ext>
            </p:extLst>
          </p:nvPr>
        </p:nvGraphicFramePr>
        <p:xfrm>
          <a:off x="356338" y="8138174"/>
          <a:ext cx="6832160" cy="1942177"/>
        </p:xfrm>
        <a:graphic>
          <a:graphicData uri="http://schemas.openxmlformats.org/drawingml/2006/table">
            <a:tbl>
              <a:tblPr/>
              <a:tblGrid>
                <a:gridCol w="3416080">
                  <a:extLst>
                    <a:ext uri="{9D8B030D-6E8A-4147-A177-3AD203B41FA5}">
                      <a16:colId xmlns:a16="http://schemas.microsoft.com/office/drawing/2014/main" val="1199917634"/>
                    </a:ext>
                  </a:extLst>
                </a:gridCol>
                <a:gridCol w="3416080">
                  <a:extLst>
                    <a:ext uri="{9D8B030D-6E8A-4147-A177-3AD203B41FA5}">
                      <a16:colId xmlns:a16="http://schemas.microsoft.com/office/drawing/2014/main" val="462574466"/>
                    </a:ext>
                  </a:extLst>
                </a:gridCol>
              </a:tblGrid>
              <a:tr h="219739"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100" b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Параметры</a:t>
                      </a:r>
                    </a:p>
                  </a:txBody>
                  <a:tcPr marL="27435" marR="27435" marT="27435" marB="27435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4EA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100" b="0" dirty="0">
                          <a:solidFill>
                            <a:schemeClr val="bg1"/>
                          </a:solidFill>
                          <a:effectLst/>
                          <a:latin typeface="Trebuchet MS" panose="020B0603020202020204" pitchFamily="34" charset="0"/>
                        </a:rPr>
                        <a:t>Значения</a:t>
                      </a:r>
                    </a:p>
                  </a:txBody>
                  <a:tcPr marL="27435" marR="27435" marT="27435" marB="27435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4E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643251"/>
                  </a:ext>
                </a:extLst>
              </a:tr>
              <a:tr h="219739">
                <a:tc>
                  <a:txBody>
                    <a:bodyPr/>
                    <a:lstStyle/>
                    <a:p>
                      <a:pPr fontAlgn="base"/>
                      <a:r>
                        <a:rPr lang="ru-RU" sz="11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Типоразмер пластины, мм</a:t>
                      </a:r>
                    </a:p>
                  </a:txBody>
                  <a:tcPr marL="27435" marR="27435" marT="27435" marB="27435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100" b="0" dirty="0">
                          <a:solidFill>
                            <a:srgbClr val="034EA2"/>
                          </a:solidFill>
                          <a:effectLst/>
                          <a:latin typeface="inherit"/>
                        </a:rPr>
                        <a:t>0,2</a:t>
                      </a:r>
                    </a:p>
                  </a:txBody>
                  <a:tcPr marL="27435" marR="27435" marT="27435" marB="27435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8418199"/>
                  </a:ext>
                </a:extLst>
              </a:tr>
              <a:tr h="219739">
                <a:tc>
                  <a:txBody>
                    <a:bodyPr/>
                    <a:lstStyle/>
                    <a:p>
                      <a:pPr fontAlgn="base"/>
                      <a:r>
                        <a:rPr lang="ru-RU" sz="11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Толщина листа пластины, мм</a:t>
                      </a:r>
                    </a:p>
                  </a:txBody>
                  <a:tcPr marL="27435" marR="27435" marT="27435" marB="27435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100" b="0" dirty="0">
                          <a:solidFill>
                            <a:srgbClr val="034EA2"/>
                          </a:solidFill>
                          <a:effectLst/>
                          <a:latin typeface="inherit"/>
                        </a:rPr>
                        <a:t>0,7</a:t>
                      </a:r>
                    </a:p>
                  </a:txBody>
                  <a:tcPr marL="27435" marR="27435" marT="27435" marB="27435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56187"/>
                  </a:ext>
                </a:extLst>
              </a:tr>
              <a:tr h="219739">
                <a:tc>
                  <a:txBody>
                    <a:bodyPr/>
                    <a:lstStyle/>
                    <a:p>
                      <a:pPr fontAlgn="base"/>
                      <a:r>
                        <a:rPr lang="ru-RU" sz="11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Номинальный диаметр присоединения, мм</a:t>
                      </a:r>
                    </a:p>
                  </a:txBody>
                  <a:tcPr marL="27435" marR="27435" marT="27435" marB="27435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100" b="0" dirty="0">
                          <a:solidFill>
                            <a:srgbClr val="034EA2"/>
                          </a:solidFill>
                          <a:effectLst/>
                          <a:latin typeface="inherit"/>
                        </a:rPr>
                        <a:t>50, 65, 80</a:t>
                      </a:r>
                    </a:p>
                  </a:txBody>
                  <a:tcPr marL="27435" marR="27435" marT="27435" marB="27435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749308"/>
                  </a:ext>
                </a:extLst>
              </a:tr>
              <a:tr h="384607">
                <a:tc>
                  <a:txBody>
                    <a:bodyPr/>
                    <a:lstStyle/>
                    <a:p>
                      <a:pPr fontAlgn="base"/>
                      <a:r>
                        <a:rPr lang="ru-RU" sz="11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Межосевое расстояние между патрубками, мм</a:t>
                      </a:r>
                    </a:p>
                  </a:txBody>
                  <a:tcPr marL="27435" marR="27435" marT="27435" marB="27435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100" b="0" dirty="0">
                          <a:solidFill>
                            <a:srgbClr val="034EA2"/>
                          </a:solidFill>
                          <a:effectLst/>
                          <a:latin typeface="inherit"/>
                        </a:rPr>
                        <a:t>182х772</a:t>
                      </a:r>
                    </a:p>
                  </a:txBody>
                  <a:tcPr marL="27435" marR="27435" marT="27435" marB="27435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757995"/>
                  </a:ext>
                </a:extLst>
              </a:tr>
              <a:tr h="219739">
                <a:tc>
                  <a:txBody>
                    <a:bodyPr/>
                    <a:lstStyle/>
                    <a:p>
                      <a:pPr fontAlgn="base"/>
                      <a:r>
                        <a:rPr lang="ru-RU" sz="11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Максимальное количество секций, шт</a:t>
                      </a:r>
                    </a:p>
                  </a:txBody>
                  <a:tcPr marL="27435" marR="27435" marT="27435" marB="27435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100" b="0" dirty="0">
                          <a:solidFill>
                            <a:srgbClr val="034EA2"/>
                          </a:solidFill>
                          <a:effectLst/>
                          <a:latin typeface="inherit"/>
                        </a:rPr>
                        <a:t>180</a:t>
                      </a:r>
                    </a:p>
                  </a:txBody>
                  <a:tcPr marL="27435" marR="27435" marT="27435" marB="27435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1627724"/>
                  </a:ext>
                </a:extLst>
              </a:tr>
              <a:tr h="219739">
                <a:tc>
                  <a:txBody>
                    <a:bodyPr/>
                    <a:lstStyle/>
                    <a:p>
                      <a:pPr fontAlgn="base"/>
                      <a:r>
                        <a:rPr lang="ru-RU" sz="11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Максимальная площадь, м2</a:t>
                      </a:r>
                    </a:p>
                  </a:txBody>
                  <a:tcPr marL="27435" marR="27435" marT="27435" marB="27435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100" b="0" dirty="0">
                          <a:solidFill>
                            <a:srgbClr val="034EA2"/>
                          </a:solidFill>
                          <a:effectLst/>
                          <a:latin typeface="inherit"/>
                        </a:rPr>
                        <a:t>72</a:t>
                      </a:r>
                    </a:p>
                  </a:txBody>
                  <a:tcPr marL="27435" marR="27435" marT="27435" marB="27435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9932242"/>
                  </a:ext>
                </a:extLst>
              </a:tr>
              <a:tr h="219739">
                <a:tc>
                  <a:txBody>
                    <a:bodyPr/>
                    <a:lstStyle/>
                    <a:p>
                      <a:pPr fontAlgn="base"/>
                      <a:r>
                        <a:rPr lang="ru-RU" sz="11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Номинальное давление </a:t>
                      </a:r>
                      <a:r>
                        <a:rPr lang="en-US" sz="11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PN, </a:t>
                      </a:r>
                      <a:r>
                        <a:rPr lang="ru-RU" sz="1100" b="0">
                          <a:solidFill>
                            <a:srgbClr val="0A1F33"/>
                          </a:solidFill>
                          <a:effectLst/>
                          <a:latin typeface="inherit"/>
                        </a:rPr>
                        <a:t>МПа</a:t>
                      </a:r>
                    </a:p>
                  </a:txBody>
                  <a:tcPr marL="27435" marR="27435" marT="27435" marB="27435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ru-RU" sz="1100" b="0" dirty="0">
                          <a:solidFill>
                            <a:srgbClr val="034EA2"/>
                          </a:solidFill>
                          <a:effectLst/>
                          <a:latin typeface="inherit"/>
                        </a:rPr>
                        <a:t>1,6</a:t>
                      </a:r>
                    </a:p>
                  </a:txBody>
                  <a:tcPr marL="27435" marR="27435" marT="27435" marB="27435" anchor="ctr">
                    <a:lnL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FE5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4522290"/>
                  </a:ext>
                </a:extLst>
              </a:tr>
            </a:tbl>
          </a:graphicData>
        </a:graphic>
      </p:graphicFrame>
      <p:sp>
        <p:nvSpPr>
          <p:cNvPr id="18" name="object 2">
            <a:extLst>
              <a:ext uri="{FF2B5EF4-FFF2-40B4-BE49-F238E27FC236}">
                <a16:creationId xmlns:a16="http://schemas.microsoft.com/office/drawing/2014/main" id="{2B027731-C3C4-F5FD-ACF0-54A4AE417A3B}"/>
              </a:ext>
            </a:extLst>
          </p:cNvPr>
          <p:cNvSpPr/>
          <p:nvPr/>
        </p:nvSpPr>
        <p:spPr>
          <a:xfrm>
            <a:off x="-114745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3">
            <a:extLst>
              <a:ext uri="{FF2B5EF4-FFF2-40B4-BE49-F238E27FC236}">
                <a16:creationId xmlns:a16="http://schemas.microsoft.com/office/drawing/2014/main" id="{032F094F-CF6C-623C-1482-99B747F2FDFA}"/>
              </a:ext>
            </a:extLst>
          </p:cNvPr>
          <p:cNvGrpSpPr/>
          <p:nvPr/>
        </p:nvGrpSpPr>
        <p:grpSpPr>
          <a:xfrm>
            <a:off x="0" y="10161003"/>
            <a:ext cx="474344" cy="215900"/>
            <a:chOff x="7199541" y="10161003"/>
            <a:chExt cx="474344" cy="215900"/>
          </a:xfrm>
        </p:grpSpPr>
        <p:sp>
          <p:nvSpPr>
            <p:cNvPr id="23" name="object 4">
              <a:extLst>
                <a:ext uri="{FF2B5EF4-FFF2-40B4-BE49-F238E27FC236}">
                  <a16:creationId xmlns:a16="http://schemas.microsoft.com/office/drawing/2014/main" id="{2456CC9B-2CE2-2890-FA26-141B6504BD87}"/>
                </a:ext>
              </a:extLst>
            </p:cNvPr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5">
              <a:extLst>
                <a:ext uri="{FF2B5EF4-FFF2-40B4-BE49-F238E27FC236}">
                  <a16:creationId xmlns:a16="http://schemas.microsoft.com/office/drawing/2014/main" id="{4E325D18-DFAA-CA39-06FE-734D13D11ADF}"/>
                </a:ext>
              </a:extLst>
            </p:cNvPr>
            <p:cNvSpPr/>
            <p:nvPr/>
          </p:nvSpPr>
          <p:spPr>
            <a:xfrm>
              <a:off x="756022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7">
            <a:extLst>
              <a:ext uri="{FF2B5EF4-FFF2-40B4-BE49-F238E27FC236}">
                <a16:creationId xmlns:a16="http://schemas.microsoft.com/office/drawing/2014/main" id="{6A4F822E-4ECD-721F-1FA1-CC32670DEA49}"/>
              </a:ext>
            </a:extLst>
          </p:cNvPr>
          <p:cNvSpPr txBox="1"/>
          <p:nvPr/>
        </p:nvSpPr>
        <p:spPr>
          <a:xfrm>
            <a:off x="104965" y="10193291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6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14" name="object 10">
            <a:extLst>
              <a:ext uri="{FF2B5EF4-FFF2-40B4-BE49-F238E27FC236}">
                <a16:creationId xmlns:a16="http://schemas.microsoft.com/office/drawing/2014/main" id="{D66F9A63-5ACF-FD66-AFA8-171971722FB0}"/>
              </a:ext>
            </a:extLst>
          </p:cNvPr>
          <p:cNvSpPr/>
          <p:nvPr/>
        </p:nvSpPr>
        <p:spPr>
          <a:xfrm>
            <a:off x="360718" y="719429"/>
            <a:ext cx="108585" cy="188209"/>
          </a:xfrm>
          <a:custGeom>
            <a:avLst/>
            <a:gdLst/>
            <a:ahLst/>
            <a:cxnLst/>
            <a:rect l="l" t="t" r="r" b="b"/>
            <a:pathLst>
              <a:path w="108584" h="216534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67C401F-574E-D2FF-7BA1-11242C0915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80" y="41825"/>
            <a:ext cx="1720577" cy="480364"/>
          </a:xfrm>
          <a:prstGeom prst="rect">
            <a:avLst/>
          </a:prstGeom>
        </p:spPr>
      </p:pic>
      <p:pic>
        <p:nvPicPr>
          <p:cNvPr id="29" name="Picture 2" descr="ВОГЕЗ - ПроПриборы.ру">
            <a:extLst>
              <a:ext uri="{FF2B5EF4-FFF2-40B4-BE49-F238E27FC236}">
                <a16:creationId xmlns:a16="http://schemas.microsoft.com/office/drawing/2014/main" id="{053B27D6-384E-1960-6484-3CE13149F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0" t="30153" r="15019" b="29506"/>
          <a:stretch/>
        </p:blipFill>
        <p:spPr bwMode="auto">
          <a:xfrm>
            <a:off x="2286405" y="36207"/>
            <a:ext cx="1938885" cy="48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68890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>
            <a:extLst>
              <a:ext uri="{FF2B5EF4-FFF2-40B4-BE49-F238E27FC236}">
                <a16:creationId xmlns:a16="http://schemas.microsoft.com/office/drawing/2014/main" id="{588D447F-18C6-A840-75F0-AA3B79827606}"/>
              </a:ext>
            </a:extLst>
          </p:cNvPr>
          <p:cNvSpPr/>
          <p:nvPr/>
        </p:nvSpPr>
        <p:spPr>
          <a:xfrm>
            <a:off x="0" y="294157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8">
            <a:extLst>
              <a:ext uri="{FF2B5EF4-FFF2-40B4-BE49-F238E27FC236}">
                <a16:creationId xmlns:a16="http://schemas.microsoft.com/office/drawing/2014/main" id="{DE5FF195-664A-82AA-A8E1-0EA158192142}"/>
              </a:ext>
            </a:extLst>
          </p:cNvPr>
          <p:cNvSpPr txBox="1"/>
          <p:nvPr/>
        </p:nvSpPr>
        <p:spPr>
          <a:xfrm>
            <a:off x="3271064" y="2659266"/>
            <a:ext cx="2682240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50" dirty="0">
                <a:solidFill>
                  <a:srgbClr val="828486"/>
                </a:solidFill>
                <a:latin typeface="Trebuchet MS"/>
              </a:rPr>
              <a:t>Трубопроводная арматура</a:t>
            </a:r>
          </a:p>
        </p:txBody>
      </p:sp>
      <p:pic>
        <p:nvPicPr>
          <p:cNvPr id="11" name="Рисунок 10" descr="Изображение выглядит как Графика, графический дизайн, графическая вставка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9B5DB4D-54D2-DCFA-FD93-567FD1E8D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538" y="5221662"/>
            <a:ext cx="3527424" cy="269800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78400FC-FB1E-1C6E-EF97-A7B789F1F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0805" y="83283"/>
            <a:ext cx="1726824" cy="482108"/>
          </a:xfrm>
          <a:prstGeom prst="rect">
            <a:avLst/>
          </a:prstGeom>
        </p:spPr>
      </p:pic>
      <p:grpSp>
        <p:nvGrpSpPr>
          <p:cNvPr id="14" name="object 51">
            <a:extLst>
              <a:ext uri="{FF2B5EF4-FFF2-40B4-BE49-F238E27FC236}">
                <a16:creationId xmlns:a16="http://schemas.microsoft.com/office/drawing/2014/main" id="{3251E2C0-CD80-276F-F72A-48A0108BF528}"/>
              </a:ext>
            </a:extLst>
          </p:cNvPr>
          <p:cNvGrpSpPr/>
          <p:nvPr/>
        </p:nvGrpSpPr>
        <p:grpSpPr>
          <a:xfrm>
            <a:off x="6026522" y="2550036"/>
            <a:ext cx="1169870" cy="350588"/>
            <a:chOff x="6591079" y="330350"/>
            <a:chExt cx="597535" cy="179070"/>
          </a:xfrm>
        </p:grpSpPr>
        <p:sp>
          <p:nvSpPr>
            <p:cNvPr id="15" name="object 52">
              <a:extLst>
                <a:ext uri="{FF2B5EF4-FFF2-40B4-BE49-F238E27FC236}">
                  <a16:creationId xmlns:a16="http://schemas.microsoft.com/office/drawing/2014/main" id="{6A131012-6A40-0B6A-C21D-BBC47E7305B4}"/>
                </a:ext>
              </a:extLst>
            </p:cNvPr>
            <p:cNvSpPr/>
            <p:nvPr/>
          </p:nvSpPr>
          <p:spPr>
            <a:xfrm>
              <a:off x="6591079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53">
              <a:extLst>
                <a:ext uri="{FF2B5EF4-FFF2-40B4-BE49-F238E27FC236}">
                  <a16:creationId xmlns:a16="http://schemas.microsoft.com/office/drawing/2014/main" id="{A617041D-98C6-DBA8-9E69-174A2A47E14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03462" y="330350"/>
              <a:ext cx="178765" cy="178892"/>
            </a:xfrm>
            <a:prstGeom prst="rect">
              <a:avLst/>
            </a:prstGeom>
          </p:spPr>
        </p:pic>
        <p:sp>
          <p:nvSpPr>
            <p:cNvPr id="17" name="object 54">
              <a:extLst>
                <a:ext uri="{FF2B5EF4-FFF2-40B4-BE49-F238E27FC236}">
                  <a16:creationId xmlns:a16="http://schemas.microsoft.com/office/drawing/2014/main" id="{35E5A321-A2B8-B6C6-A1E8-393EF8FB7872}"/>
                </a:ext>
              </a:extLst>
            </p:cNvPr>
            <p:cNvSpPr/>
            <p:nvPr/>
          </p:nvSpPr>
          <p:spPr>
            <a:xfrm>
              <a:off x="6620497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55">
              <a:extLst>
                <a:ext uri="{FF2B5EF4-FFF2-40B4-BE49-F238E27FC236}">
                  <a16:creationId xmlns:a16="http://schemas.microsoft.com/office/drawing/2014/main" id="{0153BAEA-E1FB-3955-CA8B-B756A3BC880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15917" y="331840"/>
              <a:ext cx="172587" cy="1769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04829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6">
            <a:extLst>
              <a:ext uri="{FF2B5EF4-FFF2-40B4-BE49-F238E27FC236}">
                <a16:creationId xmlns:a16="http://schemas.microsoft.com/office/drawing/2014/main" id="{2F0999EA-83F6-C282-B189-40578584551F}"/>
              </a:ext>
            </a:extLst>
          </p:cNvPr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>
            <a:extLst>
              <a:ext uri="{FF2B5EF4-FFF2-40B4-BE49-F238E27FC236}">
                <a16:creationId xmlns:a16="http://schemas.microsoft.com/office/drawing/2014/main" id="{BA776A01-957E-3CC6-8FE2-B0740539B2B0}"/>
              </a:ext>
            </a:extLst>
          </p:cNvPr>
          <p:cNvSpPr txBox="1"/>
          <p:nvPr/>
        </p:nvSpPr>
        <p:spPr>
          <a:xfrm>
            <a:off x="4934245" y="339952"/>
            <a:ext cx="150558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Трубопроводная</a:t>
            </a:r>
            <a:r>
              <a:rPr sz="10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endParaRPr sz="1000">
              <a:latin typeface="Trebuchet MS"/>
              <a:cs typeface="Trebuchet MS"/>
            </a:endParaRPr>
          </a:p>
        </p:txBody>
      </p:sp>
      <p:grpSp>
        <p:nvGrpSpPr>
          <p:cNvPr id="11" name="object 51">
            <a:extLst>
              <a:ext uri="{FF2B5EF4-FFF2-40B4-BE49-F238E27FC236}">
                <a16:creationId xmlns:a16="http://schemas.microsoft.com/office/drawing/2014/main" id="{5A50EDA8-51C6-E0FB-77A1-18B2631DB4D9}"/>
              </a:ext>
            </a:extLst>
          </p:cNvPr>
          <p:cNvGrpSpPr/>
          <p:nvPr/>
        </p:nvGrpSpPr>
        <p:grpSpPr>
          <a:xfrm>
            <a:off x="6591079" y="330350"/>
            <a:ext cx="597535" cy="179070"/>
            <a:chOff x="6591079" y="330350"/>
            <a:chExt cx="597535" cy="179070"/>
          </a:xfrm>
        </p:grpSpPr>
        <p:sp>
          <p:nvSpPr>
            <p:cNvPr id="12" name="object 52">
              <a:extLst>
                <a:ext uri="{FF2B5EF4-FFF2-40B4-BE49-F238E27FC236}">
                  <a16:creationId xmlns:a16="http://schemas.microsoft.com/office/drawing/2014/main" id="{39F34D95-566D-065A-6C5E-9AB588BBD67B}"/>
                </a:ext>
              </a:extLst>
            </p:cNvPr>
            <p:cNvSpPr/>
            <p:nvPr/>
          </p:nvSpPr>
          <p:spPr>
            <a:xfrm>
              <a:off x="6591079" y="330352"/>
              <a:ext cx="179070" cy="179070"/>
            </a:xfrm>
            <a:custGeom>
              <a:avLst/>
              <a:gdLst/>
              <a:ahLst/>
              <a:cxnLst/>
              <a:rect l="l" t="t" r="r" b="b"/>
              <a:pathLst>
                <a:path w="179070" h="179070">
                  <a:moveTo>
                    <a:pt x="143408" y="0"/>
                  </a:moveTo>
                  <a:lnTo>
                    <a:pt x="35204" y="0"/>
                  </a:lnTo>
                  <a:lnTo>
                    <a:pt x="21511" y="2769"/>
                  </a:lnTo>
                  <a:lnTo>
                    <a:pt x="10320" y="10320"/>
                  </a:lnTo>
                  <a:lnTo>
                    <a:pt x="2769" y="21511"/>
                  </a:lnTo>
                  <a:lnTo>
                    <a:pt x="0" y="35204"/>
                  </a:lnTo>
                  <a:lnTo>
                    <a:pt x="0" y="143408"/>
                  </a:lnTo>
                  <a:lnTo>
                    <a:pt x="2768" y="157183"/>
                  </a:lnTo>
                  <a:lnTo>
                    <a:pt x="10315" y="168421"/>
                  </a:lnTo>
                  <a:lnTo>
                    <a:pt x="21506" y="175991"/>
                  </a:lnTo>
                  <a:lnTo>
                    <a:pt x="35204" y="178765"/>
                  </a:lnTo>
                  <a:lnTo>
                    <a:pt x="143408" y="178765"/>
                  </a:lnTo>
                  <a:lnTo>
                    <a:pt x="176085" y="156935"/>
                  </a:lnTo>
                  <a:lnTo>
                    <a:pt x="178777" y="143408"/>
                  </a:lnTo>
                  <a:lnTo>
                    <a:pt x="178777" y="35204"/>
                  </a:lnTo>
                  <a:lnTo>
                    <a:pt x="156908" y="2659"/>
                  </a:lnTo>
                  <a:lnTo>
                    <a:pt x="143408" y="0"/>
                  </a:lnTo>
                  <a:close/>
                </a:path>
              </a:pathLst>
            </a:custGeom>
            <a:solidFill>
              <a:srgbClr val="ED1C2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53">
              <a:extLst>
                <a:ext uri="{FF2B5EF4-FFF2-40B4-BE49-F238E27FC236}">
                  <a16:creationId xmlns:a16="http://schemas.microsoft.com/office/drawing/2014/main" id="{0BD00E31-4EE9-067E-E999-BCB6A1E4D60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03462" y="330350"/>
              <a:ext cx="178765" cy="178892"/>
            </a:xfrm>
            <a:prstGeom prst="rect">
              <a:avLst/>
            </a:prstGeom>
          </p:spPr>
        </p:pic>
        <p:sp>
          <p:nvSpPr>
            <p:cNvPr id="14" name="object 54">
              <a:extLst>
                <a:ext uri="{FF2B5EF4-FFF2-40B4-BE49-F238E27FC236}">
                  <a16:creationId xmlns:a16="http://schemas.microsoft.com/office/drawing/2014/main" id="{136E15F7-C836-A57E-E0A7-E29D4CA8E3BF}"/>
                </a:ext>
              </a:extLst>
            </p:cNvPr>
            <p:cNvSpPr/>
            <p:nvPr/>
          </p:nvSpPr>
          <p:spPr>
            <a:xfrm>
              <a:off x="6620497" y="362305"/>
              <a:ext cx="120650" cy="115570"/>
            </a:xfrm>
            <a:custGeom>
              <a:avLst/>
              <a:gdLst/>
              <a:ahLst/>
              <a:cxnLst/>
              <a:rect l="l" t="t" r="r" b="b"/>
              <a:pathLst>
                <a:path w="120650" h="115570">
                  <a:moveTo>
                    <a:pt x="120548" y="42862"/>
                  </a:moveTo>
                  <a:lnTo>
                    <a:pt x="63792" y="76974"/>
                  </a:lnTo>
                  <a:lnTo>
                    <a:pt x="63830" y="7175"/>
                  </a:lnTo>
                  <a:lnTo>
                    <a:pt x="76466" y="7175"/>
                  </a:lnTo>
                  <a:lnTo>
                    <a:pt x="76466" y="0"/>
                  </a:lnTo>
                  <a:lnTo>
                    <a:pt x="44323" y="0"/>
                  </a:lnTo>
                  <a:lnTo>
                    <a:pt x="44323" y="7175"/>
                  </a:lnTo>
                  <a:lnTo>
                    <a:pt x="56718" y="7175"/>
                  </a:lnTo>
                  <a:lnTo>
                    <a:pt x="56654" y="76898"/>
                  </a:lnTo>
                  <a:lnTo>
                    <a:pt x="0" y="42748"/>
                  </a:lnTo>
                  <a:lnTo>
                    <a:pt x="0" y="115239"/>
                  </a:lnTo>
                  <a:lnTo>
                    <a:pt x="60172" y="79006"/>
                  </a:lnTo>
                  <a:lnTo>
                    <a:pt x="60388" y="79019"/>
                  </a:lnTo>
                  <a:lnTo>
                    <a:pt x="60185" y="79133"/>
                  </a:lnTo>
                  <a:lnTo>
                    <a:pt x="120548" y="115341"/>
                  </a:lnTo>
                  <a:lnTo>
                    <a:pt x="120548" y="428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55">
              <a:extLst>
                <a:ext uri="{FF2B5EF4-FFF2-40B4-BE49-F238E27FC236}">
                  <a16:creationId xmlns:a16="http://schemas.microsoft.com/office/drawing/2014/main" id="{F651B383-B31B-700A-6B08-15944A64C26C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5917" y="331840"/>
              <a:ext cx="172587" cy="176931"/>
            </a:xfrm>
            <a:prstGeom prst="rect">
              <a:avLst/>
            </a:prstGeom>
          </p:spPr>
        </p:pic>
      </p:grpSp>
      <p:pic>
        <p:nvPicPr>
          <p:cNvPr id="17" name="Рисунок 16" descr="Изображение выглядит как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7E8DEC1-24E1-3626-4136-2AEB21F87B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56821"/>
            <a:ext cx="7556499" cy="5035698"/>
          </a:xfrm>
          <a:prstGeom prst="rect">
            <a:avLst/>
          </a:prstGeom>
        </p:spPr>
      </p:pic>
      <p:sp>
        <p:nvSpPr>
          <p:cNvPr id="23" name="object 9">
            <a:extLst>
              <a:ext uri="{FF2B5EF4-FFF2-40B4-BE49-F238E27FC236}">
                <a16:creationId xmlns:a16="http://schemas.microsoft.com/office/drawing/2014/main" id="{767D1B44-7E2C-7D44-890C-95922258CE1D}"/>
              </a:ext>
            </a:extLst>
          </p:cNvPr>
          <p:cNvSpPr txBox="1"/>
          <p:nvPr/>
        </p:nvSpPr>
        <p:spPr>
          <a:xfrm>
            <a:off x="468718" y="717842"/>
            <a:ext cx="6730365" cy="189796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160"/>
              </a:spcBef>
            </a:pPr>
            <a:r>
              <a:rPr lang="ru-RU" sz="1100" b="1" dirty="0">
                <a:latin typeface="Calibri"/>
                <a:cs typeface="Calibri"/>
              </a:rPr>
              <a:t>Железобетонная опора – скользящая (Ж/БО-С)</a:t>
            </a:r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73E5EB4A-46D2-84B6-0493-180A55F93485}"/>
              </a:ext>
            </a:extLst>
          </p:cNvPr>
          <p:cNvSpPr/>
          <p:nvPr/>
        </p:nvSpPr>
        <p:spPr>
          <a:xfrm>
            <a:off x="360718" y="719429"/>
            <a:ext cx="108585" cy="188209"/>
          </a:xfrm>
          <a:custGeom>
            <a:avLst/>
            <a:gdLst/>
            <a:ahLst/>
            <a:cxnLst/>
            <a:rect l="l" t="t" r="r" b="b"/>
            <a:pathLst>
              <a:path w="108584" h="216534">
                <a:moveTo>
                  <a:pt x="108000" y="0"/>
                </a:moveTo>
                <a:lnTo>
                  <a:pt x="0" y="0"/>
                </a:lnTo>
                <a:lnTo>
                  <a:pt x="0" y="216001"/>
                </a:lnTo>
                <a:lnTo>
                  <a:pt x="108000" y="216001"/>
                </a:lnTo>
                <a:lnTo>
                  <a:pt x="108000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7" name="Таблица 26">
            <a:extLst>
              <a:ext uri="{FF2B5EF4-FFF2-40B4-BE49-F238E27FC236}">
                <a16:creationId xmlns:a16="http://schemas.microsoft.com/office/drawing/2014/main" id="{0C0D58FA-0ED9-AD78-7C1C-61F7EBE3C0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1262191"/>
              </p:ext>
            </p:extLst>
          </p:nvPr>
        </p:nvGraphicFramePr>
        <p:xfrm>
          <a:off x="360718" y="1079121"/>
          <a:ext cx="2529840" cy="469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9840">
                  <a:extLst>
                    <a:ext uri="{9D8B030D-6E8A-4147-A177-3AD203B41FA5}">
                      <a16:colId xmlns:a16="http://schemas.microsoft.com/office/drawing/2014/main" val="4154557247"/>
                    </a:ext>
                  </a:extLst>
                </a:gridCol>
              </a:tblGrid>
              <a:tr h="21575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Наименование</a:t>
                      </a:r>
                    </a:p>
                  </a:txBody>
                  <a:tcPr>
                    <a:solidFill>
                      <a:srgbClr val="034E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5252468"/>
                  </a:ext>
                </a:extLst>
              </a:tr>
              <a:tr h="172607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latin typeface="Trebuchet MS" panose="020B0603020202020204" pitchFamily="34" charset="0"/>
                        </a:rPr>
                        <a:t>Ж/БО-С 32-57/125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862898"/>
                  </a:ext>
                </a:extLst>
              </a:tr>
              <a:tr h="172607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76/140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874480"/>
                  </a:ext>
                </a:extLst>
              </a:tr>
              <a:tr h="172607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89/160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955408"/>
                  </a:ext>
                </a:extLst>
              </a:tr>
              <a:tr h="172607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108/180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114762"/>
                  </a:ext>
                </a:extLst>
              </a:tr>
              <a:tr h="172607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133/225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038288"/>
                  </a:ext>
                </a:extLst>
              </a:tr>
              <a:tr h="172607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159/250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783097"/>
                  </a:ext>
                </a:extLst>
              </a:tr>
              <a:tr h="172607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219/315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799869"/>
                  </a:ext>
                </a:extLst>
              </a:tr>
              <a:tr h="172607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273/400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5141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325/450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2614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426/560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6572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530/710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619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630/800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6882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720/900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9833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820/1000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1748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920/1100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9095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1020/1200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5123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1220/1425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260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1000" dirty="0">
                          <a:solidFill>
                            <a:schemeClr val="dk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Ж/БО-С 1420/1600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890012"/>
                  </a:ext>
                </a:extLst>
              </a:tr>
            </a:tbl>
          </a:graphicData>
        </a:graphic>
      </p:graphicFrame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E4C63DEF-2532-91A6-FD43-321B236576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085" y="2252601"/>
            <a:ext cx="2922142" cy="2346960"/>
          </a:xfrm>
          <a:prstGeom prst="rect">
            <a:avLst/>
          </a:prstGeom>
        </p:spPr>
      </p:pic>
      <p:sp>
        <p:nvSpPr>
          <p:cNvPr id="38" name="object 2">
            <a:extLst>
              <a:ext uri="{FF2B5EF4-FFF2-40B4-BE49-F238E27FC236}">
                <a16:creationId xmlns:a16="http://schemas.microsoft.com/office/drawing/2014/main" id="{D062AAB1-5D80-3527-975F-7B624EA8AF6B}"/>
              </a:ext>
            </a:extLst>
          </p:cNvPr>
          <p:cNvSpPr/>
          <p:nvPr/>
        </p:nvSpPr>
        <p:spPr>
          <a:xfrm>
            <a:off x="-114745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9" name="object 3">
            <a:extLst>
              <a:ext uri="{FF2B5EF4-FFF2-40B4-BE49-F238E27FC236}">
                <a16:creationId xmlns:a16="http://schemas.microsoft.com/office/drawing/2014/main" id="{8E3E48D8-3360-04C0-58AB-0F6CA50D89F3}"/>
              </a:ext>
            </a:extLst>
          </p:cNvPr>
          <p:cNvGrpSpPr/>
          <p:nvPr/>
        </p:nvGrpSpPr>
        <p:grpSpPr>
          <a:xfrm>
            <a:off x="0" y="10161003"/>
            <a:ext cx="474344" cy="215900"/>
            <a:chOff x="7199541" y="10161003"/>
            <a:chExt cx="474344" cy="215900"/>
          </a:xfrm>
        </p:grpSpPr>
        <p:sp>
          <p:nvSpPr>
            <p:cNvPr id="40" name="object 4">
              <a:extLst>
                <a:ext uri="{FF2B5EF4-FFF2-40B4-BE49-F238E27FC236}">
                  <a16:creationId xmlns:a16="http://schemas.microsoft.com/office/drawing/2014/main" id="{1ECBFBAF-6CD3-2ACC-92B2-5E22FF2F2BEB}"/>
                </a:ext>
              </a:extLst>
            </p:cNvPr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5">
              <a:extLst>
                <a:ext uri="{FF2B5EF4-FFF2-40B4-BE49-F238E27FC236}">
                  <a16:creationId xmlns:a16="http://schemas.microsoft.com/office/drawing/2014/main" id="{DF557389-DA2F-22FE-CB28-FAE3186B2892}"/>
                </a:ext>
              </a:extLst>
            </p:cNvPr>
            <p:cNvSpPr/>
            <p:nvPr/>
          </p:nvSpPr>
          <p:spPr>
            <a:xfrm>
              <a:off x="756022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7">
            <a:extLst>
              <a:ext uri="{FF2B5EF4-FFF2-40B4-BE49-F238E27FC236}">
                <a16:creationId xmlns:a16="http://schemas.microsoft.com/office/drawing/2014/main" id="{D91384B0-EE75-614B-64C2-27F40008E9E4}"/>
              </a:ext>
            </a:extLst>
          </p:cNvPr>
          <p:cNvSpPr txBox="1"/>
          <p:nvPr/>
        </p:nvSpPr>
        <p:spPr>
          <a:xfrm>
            <a:off x="104965" y="10193291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8</a:t>
            </a:r>
            <a:endParaRPr sz="900" dirty="0">
              <a:latin typeface="Trebuchet MS"/>
              <a:cs typeface="Trebuchet MS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1F2C160-3CEF-34CC-D0FB-81D016B142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680" y="41825"/>
            <a:ext cx="1720577" cy="480364"/>
          </a:xfrm>
          <a:prstGeom prst="rect">
            <a:avLst/>
          </a:prstGeom>
        </p:spPr>
      </p:pic>
      <p:pic>
        <p:nvPicPr>
          <p:cNvPr id="4" name="Рисунок 3" descr="Изображение выглядит как Графика, графический дизайн, графическая вставка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72A763A-1A68-B0CD-23A1-F558D2232C3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867" y="35977"/>
            <a:ext cx="629883" cy="48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3131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459480" y="2649220"/>
            <a:ext cx="233489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50" dirty="0">
                <a:solidFill>
                  <a:srgbClr val="828486"/>
                </a:solidFill>
                <a:latin typeface="Trebuchet MS"/>
                <a:cs typeface="Trebuchet MS"/>
              </a:rPr>
              <a:t>Насосное</a:t>
            </a:r>
            <a:r>
              <a:rPr sz="1700" spc="-90" dirty="0">
                <a:solidFill>
                  <a:srgbClr val="828486"/>
                </a:solidFill>
                <a:latin typeface="Trebuchet MS"/>
                <a:cs typeface="Trebuchet MS"/>
              </a:rPr>
              <a:t> </a:t>
            </a:r>
            <a:r>
              <a:rPr sz="1700" spc="-30" dirty="0">
                <a:solidFill>
                  <a:srgbClr val="828486"/>
                </a:solidFill>
                <a:latin typeface="Trebuchet MS"/>
                <a:cs typeface="Trebuchet MS"/>
              </a:rPr>
              <a:t>оборудование</a:t>
            </a:r>
            <a:endParaRPr sz="1700" dirty="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874263" y="2783795"/>
            <a:ext cx="530225" cy="250190"/>
            <a:chOff x="6874263" y="3635350"/>
            <a:chExt cx="530225" cy="2501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74263" y="3635350"/>
              <a:ext cx="249959" cy="2501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62614" y="3637500"/>
              <a:ext cx="241321" cy="245729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77263" y="2783799"/>
            <a:ext cx="249976" cy="249959"/>
          </a:xfrm>
          <a:prstGeom prst="rect">
            <a:avLst/>
          </a:prstGeom>
        </p:spPr>
      </p:pic>
      <p:pic>
        <p:nvPicPr>
          <p:cNvPr id="9" name="Рисунок 8" descr="Изображение выглядит как Прямоугольник, черно-бел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A346B-F7D9-46C0-71EC-2EC170A607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5" y="3136900"/>
            <a:ext cx="7534275" cy="594360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Бытовая техника, Предметная фотография, серебря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1AD4BC4-2695-A8C8-FB7E-44B8FFDA08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8636"/>
            <a:ext cx="3219113" cy="2216438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цилинд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D74A2EA-0FA7-5978-0B77-527F5D4CCA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217" y="3143349"/>
            <a:ext cx="3636110" cy="3095281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цилиндр, машина, автокомпонент, серебря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7109255-BB1F-0A67-D92D-A935C81A3F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9362" y="5498660"/>
            <a:ext cx="3328045" cy="3095280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цилиндр, серебряный, зажигал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CE1FAC6-808A-BF39-2B54-13824F1AFB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43" y="5742550"/>
            <a:ext cx="3427367" cy="317259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6EBCC51-14BA-F738-FA51-B964B15871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60805" y="83283"/>
            <a:ext cx="1726824" cy="48210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угольник: скругленные углы 36">
            <a:extLst>
              <a:ext uri="{FF2B5EF4-FFF2-40B4-BE49-F238E27FC236}">
                <a16:creationId xmlns:a16="http://schemas.microsoft.com/office/drawing/2014/main" id="{DE5EBC2D-F3A9-C1C4-A3C0-830B92E19617}"/>
              </a:ext>
            </a:extLst>
          </p:cNvPr>
          <p:cNvSpPr/>
          <p:nvPr/>
        </p:nvSpPr>
        <p:spPr>
          <a:xfrm>
            <a:off x="167299" y="1272142"/>
            <a:ext cx="3756558" cy="2612061"/>
          </a:xfrm>
          <a:prstGeom prst="roundRect">
            <a:avLst>
              <a:gd name="adj" fmla="val 8965"/>
            </a:avLst>
          </a:prstGeom>
          <a:solidFill>
            <a:srgbClr val="2ABAEB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/>
          <p:nvPr/>
        </p:nvSpPr>
        <p:spPr>
          <a:xfrm>
            <a:off x="0" y="10161003"/>
            <a:ext cx="360680" cy="215900"/>
          </a:xfrm>
          <a:custGeom>
            <a:avLst/>
            <a:gdLst/>
            <a:ahLst/>
            <a:cxnLst/>
            <a:rect l="l" t="t" r="r" b="b"/>
            <a:pathLst>
              <a:path w="360680" h="215900">
                <a:moveTo>
                  <a:pt x="0" y="215569"/>
                </a:moveTo>
                <a:lnTo>
                  <a:pt x="360451" y="215569"/>
                </a:lnTo>
                <a:lnTo>
                  <a:pt x="36045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0451" y="10161003"/>
            <a:ext cx="114935" cy="215900"/>
            <a:chOff x="360451" y="10161003"/>
            <a:chExt cx="114935" cy="215900"/>
          </a:xfrm>
        </p:grpSpPr>
        <p:sp>
          <p:nvSpPr>
            <p:cNvPr id="4" name="object 4"/>
            <p:cNvSpPr/>
            <p:nvPr/>
          </p:nvSpPr>
          <p:spPr>
            <a:xfrm>
              <a:off x="473494" y="10161003"/>
              <a:ext cx="1905" cy="215900"/>
            </a:xfrm>
            <a:custGeom>
              <a:avLst/>
              <a:gdLst/>
              <a:ahLst/>
              <a:cxnLst/>
              <a:rect l="l" t="t" r="r" b="b"/>
              <a:pathLst>
                <a:path w="1904" h="215900">
                  <a:moveTo>
                    <a:pt x="0" y="215569"/>
                  </a:moveTo>
                  <a:lnTo>
                    <a:pt x="1701" y="215569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45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699"/>
                </a:lnTo>
                <a:lnTo>
                  <a:pt x="7560005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7299" y="10176069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0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9489" y="325589"/>
            <a:ext cx="1483360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-25" dirty="0">
                <a:solidFill>
                  <a:srgbClr val="231F20"/>
                </a:solidFill>
                <a:latin typeface="Trebuchet MS"/>
                <a:cs typeface="Trebuchet MS"/>
              </a:rPr>
              <a:t>Насосное</a:t>
            </a:r>
            <a:r>
              <a:rPr sz="1050" spc="-10" dirty="0">
                <a:solidFill>
                  <a:srgbClr val="231F20"/>
                </a:solidFill>
                <a:latin typeface="Trebuchet MS"/>
                <a:cs typeface="Trebuchet MS"/>
              </a:rPr>
              <a:t> оборудование</a:t>
            </a:r>
            <a:endParaRPr sz="105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59995" y="317649"/>
            <a:ext cx="591820" cy="179070"/>
            <a:chOff x="359995" y="317649"/>
            <a:chExt cx="591820" cy="17907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2402" y="317649"/>
              <a:ext cx="178765" cy="1788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995" y="317652"/>
              <a:ext cx="178777" cy="17876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8625" y="319206"/>
              <a:ext cx="172587" cy="17574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63600" y="720001"/>
            <a:ext cx="6835140" cy="189796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154305">
              <a:lnSpc>
                <a:spcPct val="100000"/>
              </a:lnSpc>
              <a:spcBef>
                <a:spcPts val="160"/>
              </a:spcBef>
            </a:pPr>
            <a:r>
              <a:rPr lang="ru-RU" sz="1100" b="1" dirty="0">
                <a:solidFill>
                  <a:srgbClr val="231F20"/>
                </a:solidFill>
                <a:latin typeface="Calibri"/>
                <a:cs typeface="Calibri"/>
              </a:rPr>
              <a:t>Канализационные н</a:t>
            </a:r>
            <a:r>
              <a:rPr sz="1100" b="1" dirty="0" err="1">
                <a:solidFill>
                  <a:srgbClr val="231F20"/>
                </a:solidFill>
                <a:latin typeface="Calibri"/>
                <a:cs typeface="Calibri"/>
              </a:rPr>
              <a:t>асосные</a:t>
            </a:r>
            <a:r>
              <a:rPr sz="1100" b="1" spc="229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 err="1">
                <a:solidFill>
                  <a:srgbClr val="231F20"/>
                </a:solidFill>
                <a:latin typeface="Calibri"/>
                <a:cs typeface="Calibri"/>
              </a:rPr>
              <a:t>установк</a:t>
            </a:r>
            <a:r>
              <a:rPr lang="ru-RU" sz="1100" b="1" spc="-10" dirty="0">
                <a:solidFill>
                  <a:srgbClr val="231F20"/>
                </a:solidFill>
                <a:latin typeface="Calibri"/>
                <a:cs typeface="Calibri"/>
              </a:rPr>
              <a:t>и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5721" y="1011223"/>
            <a:ext cx="3396615" cy="28178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 algn="just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333C42"/>
                </a:solidFill>
                <a:latin typeface="Trebuchet MS"/>
                <a:cs typeface="Trebuchet MS"/>
              </a:rPr>
              <a:t>Насосные</a:t>
            </a:r>
            <a:r>
              <a:rPr sz="1600" spc="-6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1600" spc="-10" dirty="0" err="1">
                <a:solidFill>
                  <a:srgbClr val="333C42"/>
                </a:solidFill>
                <a:latin typeface="Trebuchet MS"/>
                <a:cs typeface="Trebuchet MS"/>
              </a:rPr>
              <a:t>установки</a:t>
            </a:r>
            <a:r>
              <a:rPr sz="1600" spc="-6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333C42"/>
                </a:solidFill>
                <a:latin typeface="Trebuchet MS"/>
                <a:cs typeface="Trebuchet MS"/>
              </a:rPr>
              <a:t>«</a:t>
            </a:r>
            <a:r>
              <a:rPr lang="ru-RU" sz="1600" spc="-10" dirty="0">
                <a:solidFill>
                  <a:srgbClr val="333C42"/>
                </a:solidFill>
                <a:latin typeface="Trebuchet MS"/>
                <a:cs typeface="Trebuchet MS"/>
              </a:rPr>
              <a:t>НЕО КН</a:t>
            </a:r>
            <a:r>
              <a:rPr sz="1600" spc="-10" dirty="0">
                <a:solidFill>
                  <a:srgbClr val="333C42"/>
                </a:solidFill>
                <a:latin typeface="Trebuchet MS"/>
                <a:cs typeface="Trebuchet MS"/>
              </a:rPr>
              <a:t>»</a:t>
            </a:r>
            <a:endParaRPr sz="1600" dirty="0">
              <a:latin typeface="Trebuchet MS"/>
              <a:cs typeface="Trebuchet MS"/>
            </a:endParaRPr>
          </a:p>
          <a:p>
            <a:pPr marL="12700" marR="5080" indent="5080" algn="just">
              <a:lnSpc>
                <a:spcPct val="101899"/>
              </a:lnSpc>
              <a:spcBef>
                <a:spcPts val="710"/>
              </a:spcBef>
            </a:pPr>
            <a:r>
              <a:rPr lang="ru-RU" sz="90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Насосы серии «НЕО КН» разработаны для работы в тяжелых условиях по перекачке воды и сточных вод. Благодаря инновационной конструкции вы получаете лучшее решение для избежания засоров, приуменьшении затрат на энергию и периодическое техническое обслуживание. Добавьте к этому спокойствие персонала и значительную экономию в течение длительного времени, за счёт увеличения межсервисного интервала при эксплуатации.</a:t>
            </a:r>
            <a:endParaRPr lang="en-US" sz="90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marL="12700" marR="5080" indent="5080" algn="just">
              <a:lnSpc>
                <a:spcPct val="101899"/>
              </a:lnSpc>
              <a:spcBef>
                <a:spcPts val="710"/>
              </a:spcBef>
            </a:pPr>
            <a:endParaRPr lang="en-US" sz="90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r>
              <a:rPr lang="ru-RU" sz="900" b="1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Стабильно</a:t>
            </a:r>
            <a:r>
              <a:rPr lang="en-US" sz="900" b="1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1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высокий</a:t>
            </a:r>
            <a:r>
              <a:rPr lang="en-US" sz="900" b="1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1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КПД</a:t>
            </a:r>
            <a:r>
              <a:rPr lang="en-US" sz="900" b="1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1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экономит</a:t>
            </a:r>
            <a:r>
              <a:rPr lang="en-US" sz="900" b="1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1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средства.</a:t>
            </a:r>
            <a:endParaRPr lang="ru-RU" sz="900" b="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Когда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длинноволокнистый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материал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или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мусор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из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похожего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материала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попадает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во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всасывающее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устройство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обычного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насоса,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он,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как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правило,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застревает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на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передних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кромках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лопастей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рабочего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колеса.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Такое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отложение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снижает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КПД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рабочего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колеса,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повышает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расход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энергии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и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приводит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к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нештатной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остановке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насоса,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а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в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некоторых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случаях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и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к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выходу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из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строя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насосного</a:t>
            </a:r>
            <a:r>
              <a:rPr lang="en-US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 </a:t>
            </a:r>
            <a:r>
              <a:rPr lang="ru-RU" sz="900" b="0" i="0" u="none" strike="noStrike" baseline="0" dirty="0">
                <a:solidFill>
                  <a:srgbClr val="000000"/>
                </a:solidFill>
                <a:latin typeface="Trebuchet MS" panose="020B0603020202020204" pitchFamily="34" charset="0"/>
              </a:rPr>
              <a:t>агрегата.</a:t>
            </a:r>
            <a:endParaRPr lang="ru-RU" sz="200" i="0" u="none" strike="noStrike" baseline="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64BF9C5-E961-51C7-26CB-2DFF34E349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6212" y="975756"/>
            <a:ext cx="3396616" cy="2908448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текст, Шрифт, снимок экрана, Параллель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D51F804-AB29-9934-7FC3-1D80E3359E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3050" y="4013985"/>
            <a:ext cx="3428023" cy="4758709"/>
          </a:xfrm>
          <a:prstGeom prst="rect">
            <a:avLst/>
          </a:prstGeom>
        </p:spPr>
      </p:pic>
      <p:sp>
        <p:nvSpPr>
          <p:cNvPr id="25" name="Прямоугольник: скругленные противолежащие углы 24">
            <a:extLst>
              <a:ext uri="{FF2B5EF4-FFF2-40B4-BE49-F238E27FC236}">
                <a16:creationId xmlns:a16="http://schemas.microsoft.com/office/drawing/2014/main" id="{CE1C6DBE-B812-AAEF-3607-DBCE549A1AB2}"/>
              </a:ext>
            </a:extLst>
          </p:cNvPr>
          <p:cNvSpPr/>
          <p:nvPr/>
        </p:nvSpPr>
        <p:spPr>
          <a:xfrm>
            <a:off x="4083050" y="3884204"/>
            <a:ext cx="3473450" cy="4954997"/>
          </a:xfrm>
          <a:prstGeom prst="round2DiagRect">
            <a:avLst>
              <a:gd name="adj1" fmla="val 9428"/>
              <a:gd name="adj2" fmla="val 7547"/>
            </a:avLst>
          </a:prstGeom>
          <a:solidFill>
            <a:srgbClr val="2ABAEB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 descr="Изображение выглядит как цилиндр, маши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97300AC-C392-2761-6219-F3F2C22325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720" y="8839201"/>
            <a:ext cx="1435481" cy="1770066"/>
          </a:xfrm>
          <a:prstGeom prst="rect">
            <a:avLst/>
          </a:prstGeom>
        </p:spPr>
      </p:pic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2F675113-19BD-8328-8559-24303B212B77}"/>
              </a:ext>
            </a:extLst>
          </p:cNvPr>
          <p:cNvGrpSpPr/>
          <p:nvPr/>
        </p:nvGrpSpPr>
        <p:grpSpPr>
          <a:xfrm>
            <a:off x="153251" y="3956136"/>
            <a:ext cx="3777399" cy="5141260"/>
            <a:chOff x="27013" y="3975100"/>
            <a:chExt cx="3777399" cy="5141260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A08522B1-FACD-1F0A-A127-09B691812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-51" r="809"/>
            <a:stretch/>
          </p:blipFill>
          <p:spPr>
            <a:xfrm>
              <a:off x="27013" y="3975100"/>
              <a:ext cx="3756557" cy="5141260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2E74756E-760F-FFCB-70DD-0C3131DDC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8512" y="6642100"/>
              <a:ext cx="1905900" cy="2341255"/>
            </a:xfrm>
            <a:prstGeom prst="rect">
              <a:avLst/>
            </a:prstGeom>
          </p:spPr>
        </p:pic>
      </p:grp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A805A469-053C-167E-3727-FE0A373C44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497" y="9132075"/>
            <a:ext cx="1201019" cy="1561325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247F124-7267-7491-A07B-48CE0C12531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09073" y="9116360"/>
            <a:ext cx="1935113" cy="1458176"/>
          </a:xfrm>
          <a:prstGeom prst="rect">
            <a:avLst/>
          </a:prstGeom>
        </p:spPr>
      </p:pic>
      <p:pic>
        <p:nvPicPr>
          <p:cNvPr id="36" name="Рисунок 35" descr="Изображение выглядит как цилинд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D873BD7-5872-265D-76FC-A449096A4BE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096" y="9116360"/>
            <a:ext cx="2115331" cy="1472156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854BC58-D288-AD31-4575-06E8585776E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845050" y="41825"/>
            <a:ext cx="1720577" cy="480364"/>
          </a:xfrm>
          <a:prstGeom prst="rect">
            <a:avLst/>
          </a:prstGeom>
        </p:spPr>
      </p:pic>
      <p:pic>
        <p:nvPicPr>
          <p:cNvPr id="39" name="object 13">
            <a:extLst>
              <a:ext uri="{FF2B5EF4-FFF2-40B4-BE49-F238E27FC236}">
                <a16:creationId xmlns:a16="http://schemas.microsoft.com/office/drawing/2014/main" id="{62EF7843-AC0B-59A1-B176-2299082604C1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597650" y="29628"/>
            <a:ext cx="598855" cy="51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6322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текст, число, снимок экрана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8C335F5-0093-838C-9ABA-58EC22DD38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100"/>
            <a:ext cx="7556500" cy="4864100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, число, Параллельный, снимок экра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3785042-E5C7-9BC5-A8E9-0385A24658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" y="5041900"/>
            <a:ext cx="7512050" cy="505928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7AC2FEA-6808-766D-41FA-BADB0C2C6A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3650" y="124116"/>
            <a:ext cx="1720577" cy="480364"/>
          </a:xfrm>
          <a:prstGeom prst="rect">
            <a:avLst/>
          </a:prstGeom>
        </p:spPr>
      </p:pic>
      <p:pic>
        <p:nvPicPr>
          <p:cNvPr id="11" name="object 13">
            <a:extLst>
              <a:ext uri="{FF2B5EF4-FFF2-40B4-BE49-F238E27FC236}">
                <a16:creationId xmlns:a16="http://schemas.microsoft.com/office/drawing/2014/main" id="{0103F86B-90F0-3A3C-8B2E-06B5BF03D4D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6250" y="111919"/>
            <a:ext cx="598855" cy="510381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004B8FAD-656F-8B30-A2BB-3720DD954D51}"/>
              </a:ext>
            </a:extLst>
          </p:cNvPr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>
            <a:extLst>
              <a:ext uri="{FF2B5EF4-FFF2-40B4-BE49-F238E27FC236}">
                <a16:creationId xmlns:a16="http://schemas.microsoft.com/office/drawing/2014/main" id="{9FBB3F5A-B124-BAEC-E30A-28A2B6637A29}"/>
              </a:ext>
            </a:extLst>
          </p:cNvPr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4" name="object 4">
              <a:extLst>
                <a:ext uri="{FF2B5EF4-FFF2-40B4-BE49-F238E27FC236}">
                  <a16:creationId xmlns:a16="http://schemas.microsoft.com/office/drawing/2014/main" id="{00349B2C-1E75-50EC-DF4A-25CD73FD158A}"/>
                </a:ext>
              </a:extLst>
            </p:cNvPr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0134D9C-B998-8898-EAF1-67733DBC049B}"/>
                </a:ext>
              </a:extLst>
            </p:cNvPr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7">
            <a:extLst>
              <a:ext uri="{FF2B5EF4-FFF2-40B4-BE49-F238E27FC236}">
                <a16:creationId xmlns:a16="http://schemas.microsoft.com/office/drawing/2014/main" id="{E1E9CA70-E937-4576-52A9-60D0E5F35978}"/>
              </a:ext>
            </a:extLst>
          </p:cNvPr>
          <p:cNvSpPr txBox="1"/>
          <p:nvPr/>
        </p:nvSpPr>
        <p:spPr>
          <a:xfrm>
            <a:off x="7243006" y="10174794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endParaRPr sz="9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4685661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D8E9290-A1D5-D493-788C-256CB0418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250" y="4254501"/>
            <a:ext cx="3779456" cy="524730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2A3ADFE-012A-C39C-ED17-67BDBD40C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338" y="1110178"/>
            <a:ext cx="2530624" cy="2838583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298538" y="1153490"/>
            <a:ext cx="4241712" cy="25478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 algn="just">
              <a:lnSpc>
                <a:spcPct val="100000"/>
              </a:lnSpc>
              <a:spcBef>
                <a:spcPts val="100"/>
              </a:spcBef>
            </a:pPr>
            <a:r>
              <a:rPr lang="ru-RU" sz="1600" spc="-10" dirty="0">
                <a:solidFill>
                  <a:srgbClr val="333C42"/>
                </a:solidFill>
                <a:latin typeface="Trebuchet MS" panose="020B0603020202020204" pitchFamily="34" charset="0"/>
                <a:cs typeface="Trebuchet MS"/>
              </a:rPr>
              <a:t>Высокотемпературные дренажные н</a:t>
            </a:r>
            <a:r>
              <a:rPr sz="1600" spc="-10" dirty="0" err="1">
                <a:solidFill>
                  <a:srgbClr val="333C42"/>
                </a:solidFill>
                <a:latin typeface="Trebuchet MS" panose="020B0603020202020204" pitchFamily="34" charset="0"/>
                <a:cs typeface="Trebuchet MS"/>
              </a:rPr>
              <a:t>асосные</a:t>
            </a:r>
            <a:r>
              <a:rPr sz="1600" spc="-60" dirty="0">
                <a:solidFill>
                  <a:srgbClr val="333C42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z="1600" spc="-10" dirty="0">
                <a:solidFill>
                  <a:srgbClr val="333C42"/>
                </a:solidFill>
                <a:latin typeface="Trebuchet MS" panose="020B0603020202020204" pitchFamily="34" charset="0"/>
                <a:cs typeface="Trebuchet MS"/>
              </a:rPr>
              <a:t>установки</a:t>
            </a:r>
            <a:r>
              <a:rPr sz="1600" spc="-60" dirty="0">
                <a:solidFill>
                  <a:srgbClr val="333C42"/>
                </a:solidFill>
                <a:latin typeface="Trebuchet MS" panose="020B0603020202020204" pitchFamily="34" charset="0"/>
                <a:cs typeface="Trebuchet MS"/>
              </a:rPr>
              <a:t> </a:t>
            </a:r>
            <a:r>
              <a:rPr sz="1600" spc="-10" dirty="0">
                <a:solidFill>
                  <a:srgbClr val="333C42"/>
                </a:solidFill>
                <a:latin typeface="Trebuchet MS" panose="020B0603020202020204" pitchFamily="34" charset="0"/>
                <a:cs typeface="Trebuchet MS"/>
              </a:rPr>
              <a:t>«</a:t>
            </a:r>
            <a:r>
              <a:rPr lang="ru-RU" sz="1600" spc="-10" dirty="0">
                <a:solidFill>
                  <a:srgbClr val="333C42"/>
                </a:solidFill>
                <a:latin typeface="Trebuchet MS" panose="020B0603020202020204" pitchFamily="34" charset="0"/>
                <a:cs typeface="Trebuchet MS"/>
              </a:rPr>
              <a:t>НЕО Бауман ДН</a:t>
            </a:r>
            <a:r>
              <a:rPr sz="1600" spc="-10" dirty="0">
                <a:solidFill>
                  <a:srgbClr val="333C42"/>
                </a:solidFill>
                <a:latin typeface="Trebuchet MS" panose="020B0603020202020204" pitchFamily="34" charset="0"/>
                <a:cs typeface="Trebuchet MS"/>
              </a:rPr>
              <a:t>»</a:t>
            </a:r>
            <a:endParaRPr lang="ru-RU" sz="1600" spc="-10" dirty="0">
              <a:latin typeface="Trebuchet MS" panose="020B0603020202020204" pitchFamily="34" charset="0"/>
              <a:cs typeface="Trebuchet MS"/>
            </a:endParaRPr>
          </a:p>
          <a:p>
            <a:pPr marL="14604" algn="just">
              <a:lnSpc>
                <a:spcPct val="100000"/>
              </a:lnSpc>
              <a:spcBef>
                <a:spcPts val="100"/>
              </a:spcBef>
            </a:pPr>
            <a:endParaRPr lang="en-US" sz="900" b="0" i="0" dirty="0">
              <a:solidFill>
                <a:srgbClr val="0F1115"/>
              </a:solidFill>
              <a:effectLst/>
              <a:latin typeface="Trebuchet MS" panose="020B0603020202020204" pitchFamily="34" charset="0"/>
            </a:endParaRPr>
          </a:p>
          <a:p>
            <a:pPr marL="12700" marR="5080" indent="5080" algn="just">
              <a:lnSpc>
                <a:spcPct val="101899"/>
              </a:lnSpc>
              <a:spcBef>
                <a:spcPts val="850"/>
              </a:spcBef>
            </a:pPr>
            <a:r>
              <a:rPr lang="ru-RU" sz="900" spc="-30" dirty="0">
                <a:solidFill>
                  <a:srgbClr val="333C42"/>
                </a:solidFill>
                <a:latin typeface="Trebuchet MS"/>
                <a:cs typeface="Trebuchet MS"/>
              </a:rPr>
              <a:t>Насосы серии «НЕО» разработаны ведущими специалистами старейшей кафедры гидравлики России – Э10 МГТУ им. Баумана в тесном сотрудничестве с компанией «НПО НЕОЛИТ ПРОМ».</a:t>
            </a:r>
          </a:p>
          <a:p>
            <a:pPr marL="12700" marR="5080" indent="5080" algn="just">
              <a:lnSpc>
                <a:spcPct val="101899"/>
              </a:lnSpc>
              <a:spcBef>
                <a:spcPts val="850"/>
              </a:spcBef>
            </a:pPr>
            <a:r>
              <a:rPr lang="ru-RU" sz="900" spc="-30" dirty="0">
                <a:solidFill>
                  <a:srgbClr val="333C42"/>
                </a:solidFill>
                <a:latin typeface="Trebuchet MS"/>
                <a:cs typeface="Trebuchet MS"/>
              </a:rPr>
              <a:t>Цель: Создание надёжной, технологичной и экономически эффективной альтернативы импортному насосному оборудованию (аналоги шведской компании </a:t>
            </a:r>
            <a:r>
              <a:rPr lang="en-US" sz="900" spc="-30" dirty="0" err="1">
                <a:solidFill>
                  <a:srgbClr val="333C42"/>
                </a:solidFill>
                <a:latin typeface="Trebuchet MS"/>
                <a:cs typeface="Trebuchet MS"/>
              </a:rPr>
              <a:t>Flygt</a:t>
            </a:r>
            <a:r>
              <a:rPr lang="en-US" sz="900" spc="-30" dirty="0">
                <a:solidFill>
                  <a:srgbClr val="333C42"/>
                </a:solidFill>
                <a:latin typeface="Trebuchet MS"/>
                <a:cs typeface="Trebuchet MS"/>
              </a:rPr>
              <a:t>)</a:t>
            </a:r>
            <a:r>
              <a:rPr lang="ru-RU" sz="900" spc="-30" dirty="0">
                <a:solidFill>
                  <a:srgbClr val="333C42"/>
                </a:solidFill>
                <a:latin typeface="Trebuchet MS"/>
                <a:cs typeface="Trebuchet MS"/>
              </a:rPr>
              <a:t>, ушедшему с российского рынка.</a:t>
            </a:r>
            <a:endParaRPr lang="en-US" sz="900" spc="-30" dirty="0">
              <a:solidFill>
                <a:srgbClr val="333C42"/>
              </a:solidFill>
              <a:latin typeface="Trebuchet MS"/>
              <a:cs typeface="Trebuchet MS"/>
            </a:endParaRPr>
          </a:p>
          <a:p>
            <a:pPr marL="12700" marR="5080" indent="5080" algn="just">
              <a:lnSpc>
                <a:spcPct val="101899"/>
              </a:lnSpc>
              <a:spcBef>
                <a:spcPts val="850"/>
              </a:spcBef>
            </a:pPr>
            <a:r>
              <a:rPr lang="ru-RU" sz="900" spc="-30" dirty="0">
                <a:solidFill>
                  <a:srgbClr val="333C42"/>
                </a:solidFill>
                <a:latin typeface="Trebuchet MS"/>
                <a:cs typeface="Trebuchet MS"/>
              </a:rPr>
              <a:t>Практическая апробация:  Опытная эксплуатация проводится на объектах крупнейших компаний, таких как ПАО «МОЭК», а также на реальных объектах водоотведения (например, КНС в Румянцево)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у»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являются: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dirty="0">
                <a:solidFill>
                  <a:srgbClr val="333C42"/>
                </a:solidFill>
                <a:latin typeface="Trebuchet MS"/>
                <a:cs typeface="Trebuchet MS"/>
              </a:rPr>
              <a:t>низкое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энергопотребление,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высокая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степень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надежности,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простота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в</a:t>
            </a:r>
            <a:r>
              <a:rPr sz="900" spc="-9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обслу-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живании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и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компактность.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5B3A6444-D131-E92B-A8FE-7510A2117057}"/>
              </a:ext>
            </a:extLst>
          </p:cNvPr>
          <p:cNvSpPr/>
          <p:nvPr/>
        </p:nvSpPr>
        <p:spPr>
          <a:xfrm>
            <a:off x="180340" y="1778000"/>
            <a:ext cx="4588510" cy="2029438"/>
          </a:xfrm>
          <a:prstGeom prst="roundRect">
            <a:avLst/>
          </a:prstGeom>
          <a:solidFill>
            <a:srgbClr val="2ABAEB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/>
          <p:nvPr/>
        </p:nvSpPr>
        <p:spPr>
          <a:xfrm>
            <a:off x="0" y="10161003"/>
            <a:ext cx="360680" cy="215900"/>
          </a:xfrm>
          <a:custGeom>
            <a:avLst/>
            <a:gdLst/>
            <a:ahLst/>
            <a:cxnLst/>
            <a:rect l="l" t="t" r="r" b="b"/>
            <a:pathLst>
              <a:path w="360680" h="215900">
                <a:moveTo>
                  <a:pt x="0" y="215569"/>
                </a:moveTo>
                <a:lnTo>
                  <a:pt x="360451" y="215569"/>
                </a:lnTo>
                <a:lnTo>
                  <a:pt x="36045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0451" y="10161003"/>
            <a:ext cx="114935" cy="215900"/>
            <a:chOff x="360451" y="10161003"/>
            <a:chExt cx="114935" cy="215900"/>
          </a:xfrm>
        </p:grpSpPr>
        <p:sp>
          <p:nvSpPr>
            <p:cNvPr id="4" name="object 4"/>
            <p:cNvSpPr/>
            <p:nvPr/>
          </p:nvSpPr>
          <p:spPr>
            <a:xfrm>
              <a:off x="473494" y="10161003"/>
              <a:ext cx="1905" cy="215900"/>
            </a:xfrm>
            <a:custGeom>
              <a:avLst/>
              <a:gdLst/>
              <a:ahLst/>
              <a:cxnLst/>
              <a:rect l="l" t="t" r="r" b="b"/>
              <a:pathLst>
                <a:path w="1904" h="215900">
                  <a:moveTo>
                    <a:pt x="0" y="215569"/>
                  </a:moveTo>
                  <a:lnTo>
                    <a:pt x="1701" y="215569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45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699"/>
                </a:lnTo>
                <a:lnTo>
                  <a:pt x="7560005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7299" y="10176069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9489" y="325589"/>
            <a:ext cx="1483360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-25" dirty="0">
                <a:solidFill>
                  <a:srgbClr val="231F20"/>
                </a:solidFill>
                <a:latin typeface="Trebuchet MS"/>
                <a:cs typeface="Trebuchet MS"/>
              </a:rPr>
              <a:t>Насосное</a:t>
            </a:r>
            <a:r>
              <a:rPr sz="1050" spc="-10" dirty="0">
                <a:solidFill>
                  <a:srgbClr val="231F20"/>
                </a:solidFill>
                <a:latin typeface="Trebuchet MS"/>
                <a:cs typeface="Trebuchet MS"/>
              </a:rPr>
              <a:t> оборудование</a:t>
            </a:r>
            <a:endParaRPr sz="105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59995" y="317649"/>
            <a:ext cx="591820" cy="179070"/>
            <a:chOff x="359995" y="317649"/>
            <a:chExt cx="591820" cy="17907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2402" y="317649"/>
              <a:ext cx="178765" cy="1788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9995" y="317652"/>
              <a:ext cx="178777" cy="17876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78625" y="319206"/>
              <a:ext cx="172587" cy="17574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63600" y="720001"/>
            <a:ext cx="683514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154305">
              <a:lnSpc>
                <a:spcPct val="100000"/>
              </a:lnSpc>
              <a:spcBef>
                <a:spcPts val="16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Насосные</a:t>
            </a:r>
            <a:r>
              <a:rPr sz="1100" b="1" spc="229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установки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FDF4AEE-42FA-0700-1848-A98C987DA9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8850" y="41825"/>
            <a:ext cx="1720577" cy="48036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AD55CDF6-AADF-ED32-D6D9-E9D392FF08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965700"/>
            <a:ext cx="3778250" cy="33782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3F36DD38-BEAD-178F-4E6A-589212CAB8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09" y="3954289"/>
            <a:ext cx="3627881" cy="652692"/>
          </a:xfrm>
          <a:prstGeom prst="rect">
            <a:avLst/>
          </a:prstGeom>
        </p:spPr>
      </p:pic>
      <p:pic>
        <p:nvPicPr>
          <p:cNvPr id="39" name="object 13">
            <a:extLst>
              <a:ext uri="{FF2B5EF4-FFF2-40B4-BE49-F238E27FC236}">
                <a16:creationId xmlns:a16="http://schemas.microsoft.com/office/drawing/2014/main" id="{BDD4C0D1-09B3-E07D-F20A-453726F07ACD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597650" y="0"/>
            <a:ext cx="598855" cy="51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827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D70229-E969-075E-F6C9-376C7FA813F3}"/>
              </a:ext>
            </a:extLst>
          </p:cNvPr>
          <p:cNvSpPr txBox="1"/>
          <p:nvPr/>
        </p:nvSpPr>
        <p:spPr>
          <a:xfrm>
            <a:off x="273050" y="1079500"/>
            <a:ext cx="701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600" dirty="0">
                <a:latin typeface="Trebuchet MS" panose="020B0603020202020204" pitchFamily="34" charset="0"/>
              </a:rPr>
              <a:t>Насосы «НЕО Бауман ДН» работают в среднем, высоком и сверхвысоком давлениях,</a:t>
            </a:r>
            <a:r>
              <a:rPr lang="en-US" sz="1600" dirty="0">
                <a:latin typeface="Trebuchet MS" panose="020B0603020202020204" pitchFamily="34" charset="0"/>
              </a:rPr>
              <a:t> </a:t>
            </a:r>
            <a:r>
              <a:rPr lang="ru-RU" sz="1600" dirty="0">
                <a:latin typeface="Trebuchet MS" panose="020B0603020202020204" pitchFamily="34" charset="0"/>
              </a:rPr>
              <a:t>что позволяет работать во всех условиях</a:t>
            </a:r>
            <a:r>
              <a:rPr lang="en-US" sz="1600" dirty="0">
                <a:latin typeface="Trebuchet MS" panose="020B0603020202020204" pitchFamily="34" charset="0"/>
              </a:rPr>
              <a:t>.	</a:t>
            </a:r>
            <a:endParaRPr lang="ru-RU" sz="1600" dirty="0">
              <a:latin typeface="Trebuchet MS" panose="020B0603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63449F-3C80-365A-7E7B-9A94FA60B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4525" y="39285"/>
            <a:ext cx="1720577" cy="480364"/>
          </a:xfrm>
          <a:prstGeom prst="rect">
            <a:avLst/>
          </a:prstGeom>
        </p:spPr>
      </p:pic>
      <p:pic>
        <p:nvPicPr>
          <p:cNvPr id="5" name="object 13">
            <a:extLst>
              <a:ext uri="{FF2B5EF4-FFF2-40B4-BE49-F238E27FC236}">
                <a16:creationId xmlns:a16="http://schemas.microsoft.com/office/drawing/2014/main" id="{89CA8AAF-DD9A-175B-AD75-E2B4F10DAA8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83325" y="-2540"/>
            <a:ext cx="598855" cy="5103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D2F93E0-1BAE-266C-E10E-A1BB38343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46300"/>
            <a:ext cx="7556500" cy="53962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AE2BF1D-287F-C5B9-9A3F-281430771DAD}"/>
              </a:ext>
            </a:extLst>
          </p:cNvPr>
          <p:cNvSpPr txBox="1"/>
          <p:nvPr/>
        </p:nvSpPr>
        <p:spPr>
          <a:xfrm>
            <a:off x="349250" y="7632700"/>
            <a:ext cx="344036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latin typeface="Trebuchet MS" panose="020B0603020202020204" pitchFamily="34" charset="0"/>
              </a:rPr>
              <a:t>СВН – Сверхвысокий напор</a:t>
            </a:r>
          </a:p>
          <a:p>
            <a:endParaRPr lang="ru-RU" sz="1600" b="1" dirty="0">
              <a:latin typeface="Trebuchet MS" panose="020B0603020202020204" pitchFamily="34" charset="0"/>
            </a:endParaRPr>
          </a:p>
          <a:p>
            <a:r>
              <a:rPr lang="ru-RU" sz="1600" b="1" dirty="0">
                <a:latin typeface="Trebuchet MS" panose="020B0603020202020204" pitchFamily="34" charset="0"/>
              </a:rPr>
              <a:t>ВН – Высокий напор </a:t>
            </a:r>
            <a:br>
              <a:rPr lang="ru-RU" sz="1600" b="1" dirty="0">
                <a:latin typeface="Trebuchet MS" panose="020B0603020202020204" pitchFamily="34" charset="0"/>
              </a:rPr>
            </a:br>
            <a:br>
              <a:rPr lang="ru-RU" sz="1600" b="1" dirty="0">
                <a:latin typeface="Trebuchet MS" panose="020B0603020202020204" pitchFamily="34" charset="0"/>
              </a:rPr>
            </a:br>
            <a:r>
              <a:rPr lang="ru-RU" sz="1600" b="1" dirty="0">
                <a:latin typeface="Trebuchet MS" panose="020B0603020202020204" pitchFamily="34" charset="0"/>
              </a:rPr>
              <a:t>СР – Средний напор</a:t>
            </a:r>
            <a:br>
              <a:rPr lang="ru-RU" sz="1600" b="1" dirty="0">
                <a:latin typeface="Trebuchet MS" panose="020B0603020202020204" pitchFamily="34" charset="0"/>
              </a:rPr>
            </a:br>
            <a:br>
              <a:rPr lang="ru-RU" sz="1600" b="1" dirty="0">
                <a:latin typeface="Trebuchet MS" panose="020B0603020202020204" pitchFamily="34" charset="0"/>
              </a:rPr>
            </a:br>
            <a:r>
              <a:rPr lang="ru-RU" sz="1600" b="1" dirty="0">
                <a:latin typeface="Trebuchet MS" panose="020B0603020202020204" pitchFamily="34" charset="0"/>
              </a:rPr>
              <a:t>ИК – Износостойкая крыльчатка </a:t>
            </a:r>
            <a:br>
              <a:rPr lang="ru-RU" sz="1600" b="1" dirty="0">
                <a:latin typeface="Trebuchet MS" panose="020B0603020202020204" pitchFamily="34" charset="0"/>
              </a:rPr>
            </a:br>
            <a:br>
              <a:rPr lang="ru-RU" sz="1600" b="1" dirty="0">
                <a:latin typeface="Trebuchet MS" panose="020B0603020202020204" pitchFamily="34" charset="0"/>
              </a:rPr>
            </a:br>
            <a:r>
              <a:rPr lang="ru-RU" sz="1600" b="1" dirty="0">
                <a:latin typeface="Trebuchet MS" panose="020B0603020202020204" pitchFamily="34" charset="0"/>
              </a:rPr>
              <a:t>ОК – Открытая крыльчатка 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333A825-636A-9F09-88F2-9B325F0E47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9582" y="7342717"/>
            <a:ext cx="1347903" cy="335068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99FBE9E-29B6-ED8B-EA08-C02F2838E2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368523" y="7542590"/>
            <a:ext cx="1061942" cy="3047312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C6AD7A3F-3C2A-1BDC-AA3A-3CC2717F10F2}"/>
              </a:ext>
            </a:extLst>
          </p:cNvPr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3">
            <a:extLst>
              <a:ext uri="{FF2B5EF4-FFF2-40B4-BE49-F238E27FC236}">
                <a16:creationId xmlns:a16="http://schemas.microsoft.com/office/drawing/2014/main" id="{9144E060-694F-845D-DC7A-67EC2F88B00C}"/>
              </a:ext>
            </a:extLst>
          </p:cNvPr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AF09CD9C-5568-9B01-2555-29D62BD893F2}"/>
                </a:ext>
              </a:extLst>
            </p:cNvPr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4A80100C-9300-F389-760E-F3B36DE6CC5B}"/>
                </a:ext>
              </a:extLst>
            </p:cNvPr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7">
            <a:extLst>
              <a:ext uri="{FF2B5EF4-FFF2-40B4-BE49-F238E27FC236}">
                <a16:creationId xmlns:a16="http://schemas.microsoft.com/office/drawing/2014/main" id="{0BFBEE04-3D3B-9AA7-98A5-669BB3D51571}"/>
              </a:ext>
            </a:extLst>
          </p:cNvPr>
          <p:cNvSpPr txBox="1"/>
          <p:nvPr/>
        </p:nvSpPr>
        <p:spPr>
          <a:xfrm>
            <a:off x="7243006" y="10174794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058000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CC252BA-6F4C-68E8-0D99-CE492C5B4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212" y="3510028"/>
            <a:ext cx="6528895" cy="5992075"/>
          </a:xfrm>
          <a:prstGeom prst="rect">
            <a:avLst/>
          </a:prstGeom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F4D34647-58EE-1257-DFBD-4E7788BC8B7E}"/>
              </a:ext>
            </a:extLst>
          </p:cNvPr>
          <p:cNvSpPr/>
          <p:nvPr/>
        </p:nvSpPr>
        <p:spPr>
          <a:xfrm>
            <a:off x="546748" y="2106831"/>
            <a:ext cx="3692487" cy="1369277"/>
          </a:xfrm>
          <a:prstGeom prst="roundRect">
            <a:avLst/>
          </a:prstGeom>
          <a:solidFill>
            <a:srgbClr val="2ABAEB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/>
          <p:nvPr/>
        </p:nvSpPr>
        <p:spPr>
          <a:xfrm>
            <a:off x="0" y="10161003"/>
            <a:ext cx="360680" cy="215900"/>
          </a:xfrm>
          <a:custGeom>
            <a:avLst/>
            <a:gdLst/>
            <a:ahLst/>
            <a:cxnLst/>
            <a:rect l="l" t="t" r="r" b="b"/>
            <a:pathLst>
              <a:path w="360680" h="215900">
                <a:moveTo>
                  <a:pt x="0" y="215569"/>
                </a:moveTo>
                <a:lnTo>
                  <a:pt x="360451" y="215569"/>
                </a:lnTo>
                <a:lnTo>
                  <a:pt x="36045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0451" y="10161003"/>
            <a:ext cx="114935" cy="215900"/>
            <a:chOff x="360451" y="10161003"/>
            <a:chExt cx="114935" cy="215900"/>
          </a:xfrm>
        </p:grpSpPr>
        <p:sp>
          <p:nvSpPr>
            <p:cNvPr id="4" name="object 4"/>
            <p:cNvSpPr/>
            <p:nvPr/>
          </p:nvSpPr>
          <p:spPr>
            <a:xfrm>
              <a:off x="473494" y="10161003"/>
              <a:ext cx="1905" cy="215900"/>
            </a:xfrm>
            <a:custGeom>
              <a:avLst/>
              <a:gdLst/>
              <a:ahLst/>
              <a:cxnLst/>
              <a:rect l="l" t="t" r="r" b="b"/>
              <a:pathLst>
                <a:path w="1904" h="215900">
                  <a:moveTo>
                    <a:pt x="0" y="215569"/>
                  </a:moveTo>
                  <a:lnTo>
                    <a:pt x="1701" y="215569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45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699"/>
                </a:lnTo>
                <a:lnTo>
                  <a:pt x="7560005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7299" y="10176069"/>
            <a:ext cx="1428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34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9489" y="325589"/>
            <a:ext cx="1483360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-25" dirty="0">
                <a:solidFill>
                  <a:srgbClr val="231F20"/>
                </a:solidFill>
                <a:latin typeface="Trebuchet MS"/>
                <a:cs typeface="Trebuchet MS"/>
              </a:rPr>
              <a:t>Насосное</a:t>
            </a:r>
            <a:r>
              <a:rPr sz="1050" spc="-10" dirty="0">
                <a:solidFill>
                  <a:srgbClr val="231F20"/>
                </a:solidFill>
                <a:latin typeface="Trebuchet MS"/>
                <a:cs typeface="Trebuchet MS"/>
              </a:rPr>
              <a:t> оборудование</a:t>
            </a:r>
            <a:endParaRPr sz="105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59995" y="317649"/>
            <a:ext cx="591820" cy="179070"/>
            <a:chOff x="359995" y="317649"/>
            <a:chExt cx="591820" cy="17907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402" y="317649"/>
              <a:ext cx="178765" cy="1788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9995" y="317652"/>
              <a:ext cx="178777" cy="17876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8625" y="319206"/>
              <a:ext cx="172587" cy="17574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63600" y="720001"/>
            <a:ext cx="683514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154305">
              <a:lnSpc>
                <a:spcPct val="100000"/>
              </a:lnSpc>
              <a:spcBef>
                <a:spcPts val="16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Насосные</a:t>
            </a:r>
            <a:r>
              <a:rPr sz="1100" b="1" spc="229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установки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6435" y="2324824"/>
            <a:ext cx="3396615" cy="710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080" algn="just">
              <a:lnSpc>
                <a:spcPct val="101899"/>
              </a:lnSpc>
              <a:spcBef>
                <a:spcPts val="710"/>
              </a:spcBef>
            </a:pPr>
            <a:r>
              <a:rPr lang="ru-RU" sz="900" spc="-15" dirty="0">
                <a:solidFill>
                  <a:srgbClr val="333C42"/>
                </a:solidFill>
                <a:latin typeface="Trebuchet MS"/>
                <a:cs typeface="Trebuchet MS"/>
              </a:rPr>
              <a:t>Серия насосов «НЕО ШН» – это высокотехнологичное промышленное оборудование, которое используется практически везде, где есть необходимость перемещать агрессивные смеси с твердыми частицами. Главная задача этих насосов – выдерживать сильный абразивный износ и коррозию. 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F392E4-0658-A2EC-797E-461D1DFA6671}"/>
              </a:ext>
            </a:extLst>
          </p:cNvPr>
          <p:cNvSpPr txBox="1"/>
          <p:nvPr/>
        </p:nvSpPr>
        <p:spPr>
          <a:xfrm>
            <a:off x="180340" y="1460500"/>
            <a:ext cx="39027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4604" algn="just">
              <a:lnSpc>
                <a:spcPct val="100000"/>
              </a:lnSpc>
              <a:spcBef>
                <a:spcPts val="100"/>
              </a:spcBef>
            </a:pPr>
            <a:r>
              <a:rPr lang="ru-RU" sz="1800" spc="-10" dirty="0">
                <a:solidFill>
                  <a:srgbClr val="333C42"/>
                </a:solidFill>
                <a:latin typeface="Trebuchet MS"/>
                <a:cs typeface="Trebuchet MS"/>
              </a:rPr>
              <a:t>Насосные</a:t>
            </a:r>
            <a:r>
              <a:rPr lang="ru-RU" sz="1800" spc="-6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lang="ru-RU" sz="1800" spc="-10" dirty="0">
                <a:solidFill>
                  <a:srgbClr val="333C42"/>
                </a:solidFill>
                <a:latin typeface="Trebuchet MS"/>
                <a:cs typeface="Trebuchet MS"/>
              </a:rPr>
              <a:t>установки для тяжёлого шлама</a:t>
            </a:r>
            <a:r>
              <a:rPr lang="ru-RU" sz="1800" spc="-6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lang="ru-RU" sz="1800" spc="-10" dirty="0">
                <a:solidFill>
                  <a:srgbClr val="333C42"/>
                </a:solidFill>
                <a:latin typeface="Trebuchet MS"/>
                <a:cs typeface="Trebuchet MS"/>
              </a:rPr>
              <a:t>«НЕО ШН»</a:t>
            </a:r>
            <a:endParaRPr lang="ru-RU" sz="1800" dirty="0">
              <a:latin typeface="Trebuchet MS"/>
              <a:cs typeface="Trebuchet MS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4DD6378-E875-4689-34D8-83DD121D59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525" y="39285"/>
            <a:ext cx="1720577" cy="480364"/>
          </a:xfrm>
          <a:prstGeom prst="rect">
            <a:avLst/>
          </a:prstGeom>
        </p:spPr>
      </p:pic>
      <p:pic>
        <p:nvPicPr>
          <p:cNvPr id="25" name="object 13">
            <a:extLst>
              <a:ext uri="{FF2B5EF4-FFF2-40B4-BE49-F238E27FC236}">
                <a16:creationId xmlns:a16="http://schemas.microsoft.com/office/drawing/2014/main" id="{BEB36D2C-F443-C7CB-66D4-8FDC2A024744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683325" y="-2540"/>
            <a:ext cx="598855" cy="51038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B2CF96F-76D9-8EA3-0D6E-4F8C359C65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772"/>
          <a:stretch/>
        </p:blipFill>
        <p:spPr>
          <a:xfrm>
            <a:off x="2254250" y="0"/>
            <a:ext cx="5302250" cy="800685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116E60-0419-58CC-28A5-A16A2BD59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8" y="2090"/>
            <a:ext cx="2038563" cy="51160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050CB2-1E24-1EA6-E54F-6843A8D820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98" y="5233024"/>
            <a:ext cx="2292752" cy="187622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AACA61A-E659-39C5-3551-EAFE3FE83E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421" y="7480300"/>
            <a:ext cx="4448029" cy="321101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18D7383-E3DE-5319-2532-47FAD26910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7850" y="7861300"/>
            <a:ext cx="3168650" cy="1068227"/>
          </a:xfrm>
          <a:prstGeom prst="rect">
            <a:avLst/>
          </a:prstGeom>
        </p:spPr>
      </p:pic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9DDAF348-67F4-6C74-425B-2E2FE7C0F902}"/>
              </a:ext>
            </a:extLst>
          </p:cNvPr>
          <p:cNvGrpSpPr/>
          <p:nvPr/>
        </p:nvGrpSpPr>
        <p:grpSpPr>
          <a:xfrm>
            <a:off x="5530850" y="88900"/>
            <a:ext cx="1842118" cy="396240"/>
            <a:chOff x="4854525" y="-2540"/>
            <a:chExt cx="2427655" cy="522189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38754483-03EC-EA12-9EE1-F30F80590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854525" y="39285"/>
              <a:ext cx="1720577" cy="480364"/>
            </a:xfrm>
            <a:prstGeom prst="rect">
              <a:avLst/>
            </a:prstGeom>
          </p:spPr>
        </p:pic>
        <p:pic>
          <p:nvPicPr>
            <p:cNvPr id="13" name="object 13">
              <a:extLst>
                <a:ext uri="{FF2B5EF4-FFF2-40B4-BE49-F238E27FC236}">
                  <a16:creationId xmlns:a16="http://schemas.microsoft.com/office/drawing/2014/main" id="{2C10C584-C1C4-253A-448A-AE571C0BC7CB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83325" y="-2540"/>
              <a:ext cx="598855" cy="510381"/>
            </a:xfrm>
            <a:prstGeom prst="rect">
              <a:avLst/>
            </a:prstGeom>
          </p:spPr>
        </p:pic>
      </p:grpSp>
      <p:sp>
        <p:nvSpPr>
          <p:cNvPr id="15" name="object 2">
            <a:extLst>
              <a:ext uri="{FF2B5EF4-FFF2-40B4-BE49-F238E27FC236}">
                <a16:creationId xmlns:a16="http://schemas.microsoft.com/office/drawing/2014/main" id="{C74B0B0C-B61C-563B-B896-25B6D87E75AE}"/>
              </a:ext>
            </a:extLst>
          </p:cNvPr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3">
            <a:extLst>
              <a:ext uri="{FF2B5EF4-FFF2-40B4-BE49-F238E27FC236}">
                <a16:creationId xmlns:a16="http://schemas.microsoft.com/office/drawing/2014/main" id="{B990E9CC-6F8C-3732-0017-5D3F6889C521}"/>
              </a:ext>
            </a:extLst>
          </p:cNvPr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17" name="object 4">
              <a:extLst>
                <a:ext uri="{FF2B5EF4-FFF2-40B4-BE49-F238E27FC236}">
                  <a16:creationId xmlns:a16="http://schemas.microsoft.com/office/drawing/2014/main" id="{5231D300-C536-EB2E-9D52-9FF6FC190FAE}"/>
                </a:ext>
              </a:extLst>
            </p:cNvPr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5">
              <a:extLst>
                <a:ext uri="{FF2B5EF4-FFF2-40B4-BE49-F238E27FC236}">
                  <a16:creationId xmlns:a16="http://schemas.microsoft.com/office/drawing/2014/main" id="{B2B336DE-A855-8066-C913-8BB913ED7ED8}"/>
                </a:ext>
              </a:extLst>
            </p:cNvPr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7">
            <a:extLst>
              <a:ext uri="{FF2B5EF4-FFF2-40B4-BE49-F238E27FC236}">
                <a16:creationId xmlns:a16="http://schemas.microsoft.com/office/drawing/2014/main" id="{89648E44-F5CA-5CD7-7390-634331942235}"/>
              </a:ext>
            </a:extLst>
          </p:cNvPr>
          <p:cNvSpPr txBox="1"/>
          <p:nvPr/>
        </p:nvSpPr>
        <p:spPr>
          <a:xfrm>
            <a:off x="7243006" y="10174794"/>
            <a:ext cx="14287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35</a:t>
            </a:r>
            <a:endParaRPr sz="9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359112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161003"/>
            <a:ext cx="360680" cy="215900"/>
          </a:xfrm>
          <a:custGeom>
            <a:avLst/>
            <a:gdLst/>
            <a:ahLst/>
            <a:cxnLst/>
            <a:rect l="l" t="t" r="r" b="b"/>
            <a:pathLst>
              <a:path w="360680" h="215900">
                <a:moveTo>
                  <a:pt x="0" y="215569"/>
                </a:moveTo>
                <a:lnTo>
                  <a:pt x="360451" y="215569"/>
                </a:lnTo>
                <a:lnTo>
                  <a:pt x="36045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0451" y="10161003"/>
            <a:ext cx="114935" cy="215900"/>
            <a:chOff x="360451" y="10161003"/>
            <a:chExt cx="114935" cy="215900"/>
          </a:xfrm>
        </p:grpSpPr>
        <p:sp>
          <p:nvSpPr>
            <p:cNvPr id="4" name="object 4"/>
            <p:cNvSpPr/>
            <p:nvPr/>
          </p:nvSpPr>
          <p:spPr>
            <a:xfrm>
              <a:off x="473494" y="10161003"/>
              <a:ext cx="1905" cy="215900"/>
            </a:xfrm>
            <a:custGeom>
              <a:avLst/>
              <a:gdLst/>
              <a:ahLst/>
              <a:cxnLst/>
              <a:rect l="l" t="t" r="r" b="b"/>
              <a:pathLst>
                <a:path w="1904" h="215900">
                  <a:moveTo>
                    <a:pt x="0" y="215569"/>
                  </a:moveTo>
                  <a:lnTo>
                    <a:pt x="1701" y="215569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45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699"/>
                </a:lnTo>
                <a:lnTo>
                  <a:pt x="7560005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7299" y="10176069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6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9489" y="325589"/>
            <a:ext cx="1483360" cy="188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-25" dirty="0">
                <a:solidFill>
                  <a:srgbClr val="231F20"/>
                </a:solidFill>
                <a:latin typeface="Trebuchet MS"/>
                <a:cs typeface="Trebuchet MS"/>
              </a:rPr>
              <a:t>Насосное</a:t>
            </a:r>
            <a:r>
              <a:rPr sz="1050" spc="-10" dirty="0">
                <a:solidFill>
                  <a:srgbClr val="231F20"/>
                </a:solidFill>
                <a:latin typeface="Trebuchet MS"/>
                <a:cs typeface="Trebuchet MS"/>
              </a:rPr>
              <a:t> оборудование</a:t>
            </a:r>
            <a:endParaRPr sz="1050">
              <a:latin typeface="Trebuchet MS"/>
              <a:cs typeface="Trebuchet MS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59995" y="317649"/>
            <a:ext cx="591820" cy="179070"/>
            <a:chOff x="359995" y="317649"/>
            <a:chExt cx="591820" cy="17907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2402" y="317649"/>
              <a:ext cx="178765" cy="1788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9995" y="317652"/>
              <a:ext cx="178777" cy="17876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8625" y="319206"/>
              <a:ext cx="172587" cy="17574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363600" y="720001"/>
            <a:ext cx="683514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154305">
              <a:lnSpc>
                <a:spcPct val="100000"/>
              </a:lnSpc>
              <a:spcBef>
                <a:spcPts val="16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Насосные</a:t>
            </a:r>
            <a:r>
              <a:rPr sz="1100" b="1" spc="229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установки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5721" y="1011223"/>
            <a:ext cx="3396615" cy="5338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 algn="just">
              <a:lnSpc>
                <a:spcPct val="100000"/>
              </a:lnSpc>
              <a:spcBef>
                <a:spcPts val="100"/>
              </a:spcBef>
            </a:pPr>
            <a:r>
              <a:rPr sz="1600" spc="-10" dirty="0">
                <a:solidFill>
                  <a:srgbClr val="333C42"/>
                </a:solidFill>
                <a:latin typeface="Trebuchet MS"/>
                <a:cs typeface="Trebuchet MS"/>
              </a:rPr>
              <a:t>Насосные</a:t>
            </a:r>
            <a:r>
              <a:rPr sz="1600" spc="-6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333C42"/>
                </a:solidFill>
                <a:latin typeface="Trebuchet MS"/>
                <a:cs typeface="Trebuchet MS"/>
              </a:rPr>
              <a:t>установки</a:t>
            </a:r>
            <a:r>
              <a:rPr sz="1600" spc="-6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333C42"/>
                </a:solidFill>
                <a:latin typeface="Trebuchet MS"/>
                <a:cs typeface="Trebuchet MS"/>
              </a:rPr>
              <a:t>«Гранфлоу»</a:t>
            </a:r>
            <a:endParaRPr sz="1600" dirty="0">
              <a:latin typeface="Trebuchet MS"/>
              <a:cs typeface="Trebuchet MS"/>
            </a:endParaRPr>
          </a:p>
          <a:p>
            <a:pPr marL="12700" marR="5080" indent="5080" algn="just">
              <a:lnSpc>
                <a:spcPct val="101899"/>
              </a:lnSpc>
              <a:spcBef>
                <a:spcPts val="710"/>
              </a:spcBef>
            </a:pP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Выпуск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насосных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333C42"/>
                </a:solidFill>
                <a:latin typeface="Trebuchet MS"/>
                <a:cs typeface="Trebuchet MS"/>
              </a:rPr>
              <a:t>установок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5" dirty="0">
                <a:solidFill>
                  <a:srgbClr val="333C42"/>
                </a:solidFill>
                <a:latin typeface="Trebuchet MS"/>
                <a:cs typeface="Trebuchet MS"/>
              </a:rPr>
              <a:t>«Гранфлоу»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осуществляется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на</a:t>
            </a:r>
            <a:r>
              <a:rPr sz="900" spc="-6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10" dirty="0">
                <a:solidFill>
                  <a:srgbClr val="333C42"/>
                </a:solidFill>
                <a:latin typeface="Trebuchet MS"/>
                <a:cs typeface="Trebuchet MS"/>
              </a:rPr>
              <a:t>про-</a:t>
            </a:r>
            <a:r>
              <a:rPr sz="900" spc="-5" dirty="0">
                <a:solidFill>
                  <a:srgbClr val="333C42"/>
                </a:solidFill>
                <a:latin typeface="Trebuchet MS"/>
                <a:cs typeface="Trebuchet MS"/>
              </a:rPr>
              <a:t>изводственном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 комплексе </a:t>
            </a:r>
            <a:r>
              <a:rPr sz="900" spc="25" dirty="0">
                <a:solidFill>
                  <a:srgbClr val="333C42"/>
                </a:solidFill>
                <a:latin typeface="Trebuchet MS"/>
                <a:cs typeface="Trebuchet MS"/>
              </a:rPr>
              <a:t>ООО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«Торговый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Дом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АДЛ»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333C42"/>
                </a:solidFill>
                <a:latin typeface="Trebuchet MS"/>
                <a:cs typeface="Trebuchet MS"/>
              </a:rPr>
              <a:t>в</a:t>
            </a:r>
            <a:r>
              <a:rPr sz="900" spc="-6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поселке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Радужный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Коломенского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333C42"/>
                </a:solidFill>
                <a:latin typeface="Trebuchet MS"/>
                <a:cs typeface="Trebuchet MS"/>
              </a:rPr>
              <a:t>района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5" dirty="0">
                <a:solidFill>
                  <a:srgbClr val="333C42"/>
                </a:solidFill>
                <a:latin typeface="Trebuchet MS"/>
                <a:cs typeface="Trebuchet MS"/>
              </a:rPr>
              <a:t>с</a:t>
            </a:r>
            <a:r>
              <a:rPr sz="900" spc="-6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2002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5" dirty="0">
                <a:solidFill>
                  <a:srgbClr val="333C42"/>
                </a:solidFill>
                <a:latin typeface="Trebuchet MS"/>
                <a:cs typeface="Trebuchet MS"/>
              </a:rPr>
              <a:t>года.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Производственная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программа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насосных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установок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rgbClr val="333C42"/>
                </a:solidFill>
                <a:latin typeface="Trebuchet MS"/>
                <a:cs typeface="Trebuchet MS"/>
              </a:rPr>
              <a:t>«Гранфлоу»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включает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установки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для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систем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водоснабжения,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пожаротушения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и</a:t>
            </a:r>
            <a:r>
              <a:rPr sz="900" spc="-8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циркуляционных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систем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отопления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и</a:t>
            </a:r>
            <a:r>
              <a:rPr sz="900" spc="-8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кондиционирования.</a:t>
            </a:r>
            <a:endParaRPr sz="900" dirty="0">
              <a:latin typeface="Trebuchet MS"/>
              <a:cs typeface="Trebuchet MS"/>
            </a:endParaRPr>
          </a:p>
          <a:p>
            <a:pPr marL="19685" marR="29209" indent="-1270" algn="just">
              <a:lnSpc>
                <a:spcPct val="101899"/>
              </a:lnSpc>
              <a:spcBef>
                <a:spcPts val="850"/>
              </a:spcBef>
            </a:pP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Компания</a:t>
            </a:r>
            <a:r>
              <a:rPr sz="90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333C42"/>
                </a:solidFill>
                <a:latin typeface="Trebuchet MS"/>
                <a:cs typeface="Trebuchet MS"/>
              </a:rPr>
              <a:t>АДЛ</a:t>
            </a:r>
            <a:r>
              <a:rPr sz="90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предлагает</a:t>
            </a:r>
            <a:r>
              <a:rPr sz="90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комплексное</a:t>
            </a:r>
            <a:r>
              <a:rPr sz="900" spc="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инженерное</a:t>
            </a:r>
            <a:r>
              <a:rPr sz="90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решение</a:t>
            </a:r>
            <a:r>
              <a:rPr sz="90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при разработке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насосных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установок.</a:t>
            </a:r>
            <a:endParaRPr sz="900" dirty="0">
              <a:latin typeface="Trebuchet MS"/>
              <a:cs typeface="Trebuchet MS"/>
            </a:endParaRPr>
          </a:p>
          <a:p>
            <a:pPr marL="12700" marR="5080" indent="5080" algn="just">
              <a:lnSpc>
                <a:spcPct val="101899"/>
              </a:lnSpc>
              <a:spcBef>
                <a:spcPts val="850"/>
              </a:spcBef>
            </a:pP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В</a:t>
            </a:r>
            <a:r>
              <a:rPr sz="900" spc="-7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установку</a:t>
            </a:r>
            <a:r>
              <a:rPr sz="900" spc="-7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входят</a:t>
            </a:r>
            <a:r>
              <a:rPr sz="900" spc="-7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от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1</a:t>
            </a:r>
            <a:r>
              <a:rPr sz="900" spc="-7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до</a:t>
            </a:r>
            <a:r>
              <a:rPr sz="900" spc="-7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6</a:t>
            </a:r>
            <a:r>
              <a:rPr sz="900" spc="-7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центробежных</a:t>
            </a:r>
            <a:r>
              <a:rPr sz="900" spc="-7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насосов,</a:t>
            </a:r>
            <a:r>
              <a:rPr sz="900" spc="-7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которые</a:t>
            </a:r>
            <a:r>
              <a:rPr sz="900" spc="-7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уста-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навливаются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на</a:t>
            </a:r>
            <a:r>
              <a:rPr sz="900" spc="-9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общей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плите-основании.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На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входе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и</a:t>
            </a:r>
            <a:r>
              <a:rPr sz="900" spc="-9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5" dirty="0">
                <a:solidFill>
                  <a:srgbClr val="333C42"/>
                </a:solidFill>
                <a:latin typeface="Trebuchet MS"/>
                <a:cs typeface="Trebuchet MS"/>
              </a:rPr>
              <a:t>выходе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каждого</a:t>
            </a:r>
            <a:r>
              <a:rPr sz="900" spc="-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насоса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стоит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dirty="0">
                <a:solidFill>
                  <a:srgbClr val="333C42"/>
                </a:solidFill>
                <a:latin typeface="Trebuchet MS"/>
                <a:cs typeface="Trebuchet MS"/>
              </a:rPr>
              <a:t>запорно-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регулирующая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333C42"/>
                </a:solidFill>
                <a:latin typeface="Trebuchet MS"/>
                <a:cs typeface="Trebuchet MS"/>
              </a:rPr>
              <a:t>трубопроводная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арматура.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333C42"/>
                </a:solidFill>
                <a:latin typeface="Trebuchet MS"/>
                <a:cs typeface="Trebuchet MS"/>
              </a:rPr>
              <a:t>На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всасывающем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коллекторе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устанавливается 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манометр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и</a:t>
            </a:r>
            <a:r>
              <a:rPr sz="900" spc="-6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реле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защиты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от</a:t>
            </a:r>
            <a:r>
              <a:rPr sz="900" spc="-7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сухого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5" dirty="0">
                <a:solidFill>
                  <a:srgbClr val="333C42"/>
                </a:solidFill>
                <a:latin typeface="Trebuchet MS"/>
                <a:cs typeface="Trebuchet MS"/>
              </a:rPr>
              <a:t>хода.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На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dirty="0">
                <a:solidFill>
                  <a:srgbClr val="333C42"/>
                </a:solidFill>
                <a:latin typeface="Trebuchet MS"/>
                <a:cs typeface="Trebuchet MS"/>
              </a:rPr>
              <a:t>напорном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коллекторе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устанавливают-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ся датчик или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реле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давления,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манометр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и</a:t>
            </a:r>
            <a:r>
              <a:rPr sz="900" spc="-7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мембранный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бак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(для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защиты</a:t>
            </a:r>
            <a:r>
              <a:rPr sz="900" spc="-9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КИПиА</a:t>
            </a:r>
            <a:r>
              <a:rPr sz="900" spc="-9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от</a:t>
            </a:r>
            <a:r>
              <a:rPr sz="900" spc="-8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гидроударов).</a:t>
            </a:r>
            <a:r>
              <a:rPr sz="900" spc="-9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Установка</a:t>
            </a:r>
            <a:r>
              <a:rPr sz="900" spc="-9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комплектуется</a:t>
            </a:r>
            <a:r>
              <a:rPr sz="900" spc="-9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5" dirty="0">
                <a:solidFill>
                  <a:srgbClr val="333C42"/>
                </a:solidFill>
                <a:latin typeface="Trebuchet MS"/>
                <a:cs typeface="Trebuchet MS"/>
              </a:rPr>
              <a:t>шкафом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управления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333C42"/>
                </a:solidFill>
                <a:latin typeface="Trebuchet MS"/>
                <a:cs typeface="Trebuchet MS"/>
              </a:rPr>
              <a:t>«Грантор».</a:t>
            </a:r>
            <a:endParaRPr sz="900" dirty="0">
              <a:latin typeface="Trebuchet MS"/>
              <a:cs typeface="Trebuchet MS"/>
            </a:endParaRPr>
          </a:p>
          <a:p>
            <a:pPr marL="13970" marR="5080" indent="5080" algn="just">
              <a:lnSpc>
                <a:spcPct val="101899"/>
              </a:lnSpc>
              <a:spcBef>
                <a:spcPts val="850"/>
              </a:spcBef>
            </a:pP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Насосная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установка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70" dirty="0">
                <a:solidFill>
                  <a:srgbClr val="333C42"/>
                </a:solidFill>
                <a:latin typeface="Trebuchet MS"/>
                <a:cs typeface="Trebuchet MS"/>
              </a:rPr>
              <a:t>«Гранфлоу»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поставляется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полностью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собранной,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настроенной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и</a:t>
            </a:r>
            <a:r>
              <a:rPr sz="900" spc="-7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dirty="0">
                <a:solidFill>
                  <a:srgbClr val="333C42"/>
                </a:solidFill>
                <a:latin typeface="Trebuchet MS"/>
                <a:cs typeface="Trebuchet MS"/>
              </a:rPr>
              <a:t>проверенной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на</a:t>
            </a:r>
            <a:r>
              <a:rPr sz="900" spc="-7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заводе,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необходимо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лишь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подсо-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единить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ее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к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трубопроводу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и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подключить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к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электросети.</a:t>
            </a:r>
            <a:endParaRPr sz="900" dirty="0">
              <a:latin typeface="Trebuchet MS"/>
              <a:cs typeface="Trebuchet MS"/>
            </a:endParaRPr>
          </a:p>
          <a:p>
            <a:pPr marL="17145" marR="5080" indent="1905" algn="just">
              <a:lnSpc>
                <a:spcPct val="101899"/>
              </a:lnSpc>
              <a:spcBef>
                <a:spcPts val="850"/>
              </a:spcBef>
            </a:pP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Компания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АДЛ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rgbClr val="333C42"/>
                </a:solidFill>
                <a:latin typeface="Trebuchet MS"/>
                <a:cs typeface="Trebuchet MS"/>
              </a:rPr>
              <a:t>всегда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готова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произвести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5" dirty="0">
                <a:solidFill>
                  <a:srgbClr val="333C42"/>
                </a:solidFill>
                <a:latin typeface="Trebuchet MS"/>
                <a:cs typeface="Trebuchet MS"/>
              </a:rPr>
              <a:t>любую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нестандартную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5" dirty="0">
                <a:solidFill>
                  <a:srgbClr val="333C42"/>
                </a:solidFill>
                <a:latin typeface="Trebuchet MS"/>
                <a:cs typeface="Trebuchet MS"/>
              </a:rPr>
              <a:t>уста-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новку</a:t>
            </a:r>
            <a:r>
              <a:rPr sz="900" spc="-1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dirty="0">
                <a:solidFill>
                  <a:srgbClr val="333C42"/>
                </a:solidFill>
                <a:latin typeface="Trebuchet MS"/>
                <a:cs typeface="Trebuchet MS"/>
              </a:rPr>
              <a:t>по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спецификациям</a:t>
            </a:r>
            <a:r>
              <a:rPr sz="900" spc="-1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и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техническому</a:t>
            </a:r>
            <a:r>
              <a:rPr sz="900" spc="-1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заданию</a:t>
            </a:r>
            <a:r>
              <a:rPr sz="900" spc="-1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покупателя.</a:t>
            </a:r>
            <a:r>
              <a:rPr sz="900" spc="-1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Это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могут</a:t>
            </a:r>
            <a:r>
              <a:rPr sz="900" spc="-1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быть</a:t>
            </a:r>
            <a:r>
              <a:rPr sz="900" spc="-1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установки</a:t>
            </a:r>
            <a:r>
              <a:rPr sz="900" spc="-1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с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нестандартными</a:t>
            </a:r>
            <a:r>
              <a:rPr sz="900" spc="-1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диаметрами</a:t>
            </a:r>
            <a:r>
              <a:rPr sz="900" spc="-1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коллекторов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rgbClr val="333C42"/>
                </a:solidFill>
                <a:latin typeface="Trebuchet MS"/>
                <a:cs typeface="Trebuchet MS"/>
              </a:rPr>
              <a:t>и/или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333C42"/>
                </a:solidFill>
                <a:latin typeface="Trebuchet MS"/>
                <a:cs typeface="Trebuchet MS"/>
              </a:rPr>
              <a:t>набором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арматуры,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дополнительными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функциями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 шкафов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управления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и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т.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90" dirty="0">
                <a:solidFill>
                  <a:srgbClr val="333C42"/>
                </a:solidFill>
                <a:latin typeface="Trebuchet MS"/>
                <a:cs typeface="Trebuchet MS"/>
              </a:rPr>
              <a:t>д.</a:t>
            </a:r>
            <a:endParaRPr sz="900" dirty="0">
              <a:latin typeface="Trebuchet MS"/>
              <a:cs typeface="Trebuchet MS"/>
            </a:endParaRPr>
          </a:p>
          <a:p>
            <a:pPr marL="12700" marR="5080" indent="2540" algn="just">
              <a:lnSpc>
                <a:spcPct val="101899"/>
              </a:lnSpc>
              <a:spcBef>
                <a:spcPts val="850"/>
              </a:spcBef>
            </a:pP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Система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контроля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качества,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применяемая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на</a:t>
            </a:r>
            <a:r>
              <a:rPr sz="900" spc="-6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333C42"/>
                </a:solidFill>
                <a:latin typeface="Trebuchet MS"/>
                <a:cs typeface="Trebuchet MS"/>
              </a:rPr>
              <a:t>предприятии-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изго-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товителе,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включает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333C42"/>
                </a:solidFill>
                <a:latin typeface="Trebuchet MS"/>
                <a:cs typeface="Trebuchet MS"/>
              </a:rPr>
              <a:t>в</a:t>
            </a:r>
            <a:r>
              <a:rPr sz="900" spc="-6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себя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как </a:t>
            </a:r>
            <a:r>
              <a:rPr sz="900" spc="-5" dirty="0">
                <a:solidFill>
                  <a:srgbClr val="333C42"/>
                </a:solidFill>
                <a:latin typeface="Trebuchet MS"/>
                <a:cs typeface="Trebuchet MS"/>
              </a:rPr>
              <a:t>тестирование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установки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" dirty="0">
                <a:solidFill>
                  <a:srgbClr val="333C42"/>
                </a:solidFill>
                <a:latin typeface="Trebuchet MS"/>
                <a:cs typeface="Trebuchet MS"/>
              </a:rPr>
              <a:t>в</a:t>
            </a:r>
            <a:r>
              <a:rPr sz="900" spc="-6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целом,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так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и</a:t>
            </a:r>
            <a:r>
              <a:rPr sz="900" spc="-7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тестирование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комплектующих, </a:t>
            </a:r>
            <a:r>
              <a:rPr sz="900" spc="-5" dirty="0">
                <a:solidFill>
                  <a:srgbClr val="333C42"/>
                </a:solidFill>
                <a:latin typeface="Trebuchet MS"/>
                <a:cs typeface="Trebuchet MS"/>
              </a:rPr>
              <a:t>что</a:t>
            </a:r>
            <a:r>
              <a:rPr sz="900" spc="-7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позволяет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значительно</a:t>
            </a:r>
            <a:r>
              <a:rPr sz="900" spc="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повысить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надежность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насосных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установок.</a:t>
            </a:r>
            <a:endParaRPr sz="900" dirty="0">
              <a:latin typeface="Trebuchet MS"/>
              <a:cs typeface="Trebuchet MS"/>
            </a:endParaRPr>
          </a:p>
          <a:p>
            <a:pPr marL="16510" marR="5080" indent="-1270" algn="just">
              <a:lnSpc>
                <a:spcPct val="101899"/>
              </a:lnSpc>
              <a:spcBef>
                <a:spcPts val="850"/>
              </a:spcBef>
            </a:pPr>
            <a:r>
              <a:rPr sz="900" spc="-5" dirty="0">
                <a:solidFill>
                  <a:srgbClr val="333C42"/>
                </a:solidFill>
                <a:latin typeface="Trebuchet MS"/>
                <a:cs typeface="Trebuchet MS"/>
              </a:rPr>
              <a:t>Отличительными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dirty="0">
                <a:solidFill>
                  <a:srgbClr val="333C42"/>
                </a:solidFill>
                <a:latin typeface="Trebuchet MS"/>
                <a:cs typeface="Trebuchet MS"/>
              </a:rPr>
              <a:t>особенностями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«Гранфлоу»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являются: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dirty="0">
                <a:solidFill>
                  <a:srgbClr val="333C42"/>
                </a:solidFill>
                <a:latin typeface="Trebuchet MS"/>
                <a:cs typeface="Trebuchet MS"/>
              </a:rPr>
              <a:t>низкое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энергопотребление,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высокая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степень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надежности,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простота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в</a:t>
            </a:r>
            <a:r>
              <a:rPr sz="900" spc="-9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обслу-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живании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и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компактность.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5721" y="6682224"/>
            <a:ext cx="3396615" cy="293179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5875" marR="351155" indent="-1270">
              <a:lnSpc>
                <a:spcPts val="1800"/>
              </a:lnSpc>
              <a:spcBef>
                <a:spcPts val="260"/>
              </a:spcBef>
            </a:pPr>
            <a:r>
              <a:rPr sz="1600" spc="-10" dirty="0">
                <a:solidFill>
                  <a:srgbClr val="333C42"/>
                </a:solidFill>
                <a:latin typeface="Trebuchet MS"/>
                <a:cs typeface="Trebuchet MS"/>
              </a:rPr>
              <a:t>Насосные</a:t>
            </a:r>
            <a:r>
              <a:rPr sz="1600" spc="-6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333C42"/>
                </a:solidFill>
                <a:latin typeface="Trebuchet MS"/>
                <a:cs typeface="Trebuchet MS"/>
              </a:rPr>
              <a:t>установки</a:t>
            </a:r>
            <a:r>
              <a:rPr sz="1600" spc="-60" dirty="0">
                <a:solidFill>
                  <a:srgbClr val="333C42"/>
                </a:solidFill>
                <a:latin typeface="Trebuchet MS"/>
                <a:cs typeface="Trebuchet MS"/>
              </a:rPr>
              <a:t> «Гранфлоу» </a:t>
            </a:r>
            <a:r>
              <a:rPr sz="1600" dirty="0">
                <a:solidFill>
                  <a:srgbClr val="333C42"/>
                </a:solidFill>
                <a:latin typeface="Trebuchet MS"/>
                <a:cs typeface="Trebuchet MS"/>
              </a:rPr>
              <a:t>по</a:t>
            </a:r>
            <a:r>
              <a:rPr sz="16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333C42"/>
                </a:solidFill>
                <a:latin typeface="Trebuchet MS"/>
                <a:cs typeface="Trebuchet MS"/>
              </a:rPr>
              <a:t>индивидуальным</a:t>
            </a:r>
            <a:r>
              <a:rPr sz="16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1600" spc="-10" dirty="0">
                <a:solidFill>
                  <a:srgbClr val="333C42"/>
                </a:solidFill>
                <a:latin typeface="Trebuchet MS"/>
                <a:cs typeface="Trebuchet MS"/>
              </a:rPr>
              <a:t>проектам</a:t>
            </a:r>
            <a:endParaRPr sz="1600">
              <a:latin typeface="Trebuchet MS"/>
              <a:cs typeface="Trebuchet MS"/>
            </a:endParaRPr>
          </a:p>
          <a:p>
            <a:pPr marL="12700" marR="5080" indent="5080" algn="just">
              <a:lnSpc>
                <a:spcPct val="101899"/>
              </a:lnSpc>
              <a:spcBef>
                <a:spcPts val="670"/>
              </a:spcBef>
            </a:pP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В</a:t>
            </a:r>
            <a:r>
              <a:rPr sz="900" spc="-8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качестве</a:t>
            </a:r>
            <a:r>
              <a:rPr sz="900" spc="-8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примера</a:t>
            </a:r>
            <a:r>
              <a:rPr sz="900" spc="-8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можно</a:t>
            </a:r>
            <a:r>
              <a:rPr sz="900" spc="-8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привести</a:t>
            </a:r>
            <a:r>
              <a:rPr sz="900" spc="-8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проект</a:t>
            </a:r>
            <a:r>
              <a:rPr sz="900" spc="-8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мобильных</a:t>
            </a:r>
            <a:r>
              <a:rPr sz="900" spc="-8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насосных станций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аварийного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водоснабжения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объектов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75" dirty="0">
                <a:solidFill>
                  <a:srgbClr val="333C42"/>
                </a:solidFill>
                <a:latin typeface="Trebuchet MS"/>
                <a:cs typeface="Trebuchet MS"/>
              </a:rPr>
              <a:t>ЖКХ,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разработанных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для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МГУП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5" dirty="0">
                <a:solidFill>
                  <a:srgbClr val="333C42"/>
                </a:solidFill>
                <a:latin typeface="Trebuchet MS"/>
                <a:cs typeface="Trebuchet MS"/>
              </a:rPr>
              <a:t>«Мосводоканал».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Установки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65" dirty="0">
                <a:solidFill>
                  <a:srgbClr val="333C42"/>
                </a:solidFill>
                <a:latin typeface="Trebuchet MS"/>
                <a:cs typeface="Trebuchet MS"/>
              </a:rPr>
              <a:t>«Гранфлоу»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были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размещены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в</a:t>
            </a:r>
            <a:r>
              <a:rPr sz="900" spc="-9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автомобилях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rgbClr val="333C42"/>
                </a:solidFill>
                <a:latin typeface="Trebuchet MS"/>
                <a:cs typeface="Trebuchet MS"/>
              </a:rPr>
              <a:t>с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питанием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от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дизельной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электростанции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или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от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ста-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ционарного</a:t>
            </a:r>
            <a:r>
              <a:rPr sz="900" spc="-6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источника</a:t>
            </a:r>
            <a:r>
              <a:rPr sz="900" spc="-6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электрического</a:t>
            </a:r>
            <a:r>
              <a:rPr sz="900" spc="-6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тока</a:t>
            </a:r>
            <a:r>
              <a:rPr sz="900" spc="-6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для</a:t>
            </a:r>
            <a:r>
              <a:rPr sz="900" spc="-6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обеспечения</a:t>
            </a:r>
            <a:r>
              <a:rPr sz="900" spc="-6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опе-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ративного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водоснабжения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в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случаях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проведения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ремонтных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работ,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обесточивания</a:t>
            </a:r>
            <a:r>
              <a:rPr sz="900" spc="-1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объектов,</a:t>
            </a:r>
            <a:r>
              <a:rPr sz="900" spc="-1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аварийных</a:t>
            </a:r>
            <a:r>
              <a:rPr sz="900" spc="-1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rgbClr val="333C42"/>
                </a:solidFill>
                <a:latin typeface="Trebuchet MS"/>
                <a:cs typeface="Trebuchet MS"/>
              </a:rPr>
              <a:t>ситуаций,</a:t>
            </a:r>
            <a:r>
              <a:rPr sz="900" spc="-1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5" dirty="0">
                <a:solidFill>
                  <a:srgbClr val="333C42"/>
                </a:solidFill>
                <a:latin typeface="Trebuchet MS"/>
                <a:cs typeface="Trebuchet MS"/>
              </a:rPr>
              <a:t>связанных</a:t>
            </a:r>
            <a:r>
              <a:rPr sz="900" spc="-1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60" dirty="0">
                <a:solidFill>
                  <a:srgbClr val="333C42"/>
                </a:solidFill>
                <a:latin typeface="Trebuchet MS"/>
                <a:cs typeface="Trebuchet MS"/>
              </a:rPr>
              <a:t>с</a:t>
            </a:r>
            <a:r>
              <a:rPr sz="900" spc="-10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насосами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75" dirty="0">
                <a:solidFill>
                  <a:srgbClr val="333C42"/>
                </a:solidFill>
                <a:latin typeface="Trebuchet MS"/>
                <a:cs typeface="Trebuchet MS"/>
              </a:rPr>
              <a:t>ГВС,</a:t>
            </a:r>
            <a:r>
              <a:rPr sz="900" spc="-1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rgbClr val="333C42"/>
                </a:solidFill>
                <a:latin typeface="Trebuchet MS"/>
                <a:cs typeface="Trebuchet MS"/>
              </a:rPr>
              <a:t>ХВС.</a:t>
            </a:r>
            <a:r>
              <a:rPr sz="900" spc="-1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5" dirty="0">
                <a:solidFill>
                  <a:srgbClr val="333C42"/>
                </a:solidFill>
                <a:latin typeface="Trebuchet MS"/>
                <a:cs typeface="Trebuchet MS"/>
              </a:rPr>
              <a:t>Установки</a:t>
            </a:r>
            <a:r>
              <a:rPr sz="900" spc="-1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включили</a:t>
            </a:r>
            <a:r>
              <a:rPr sz="900" spc="-1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5" dirty="0">
                <a:solidFill>
                  <a:srgbClr val="333C42"/>
                </a:solidFill>
                <a:latin typeface="Trebuchet MS"/>
                <a:cs typeface="Trebuchet MS"/>
              </a:rPr>
              <a:t>две</a:t>
            </a:r>
            <a:r>
              <a:rPr sz="900" spc="-1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5" dirty="0">
                <a:solidFill>
                  <a:srgbClr val="333C42"/>
                </a:solidFill>
                <a:latin typeface="Trebuchet MS"/>
                <a:cs typeface="Trebuchet MS"/>
              </a:rPr>
              <a:t>насосные</a:t>
            </a:r>
            <a:r>
              <a:rPr sz="900" spc="-1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группы</a:t>
            </a:r>
            <a:r>
              <a:rPr sz="900" spc="-1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для</a:t>
            </a:r>
            <a:r>
              <a:rPr sz="900" spc="-13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обеспечения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водоснабжения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00" dirty="0">
                <a:solidFill>
                  <a:srgbClr val="333C42"/>
                </a:solidFill>
                <a:latin typeface="Trebuchet MS"/>
                <a:cs typeface="Trebuchet MS"/>
              </a:rPr>
              <a:t>9,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rgbClr val="333C42"/>
                </a:solidFill>
                <a:latin typeface="Trebuchet MS"/>
                <a:cs typeface="Trebuchet MS"/>
              </a:rPr>
              <a:t>12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и</a:t>
            </a:r>
            <a:r>
              <a:rPr sz="900" spc="-9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25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этажных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5" dirty="0">
                <a:solidFill>
                  <a:srgbClr val="333C42"/>
                </a:solidFill>
                <a:latin typeface="Trebuchet MS"/>
                <a:cs typeface="Trebuchet MS"/>
              </a:rPr>
              <a:t>зданий.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Для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управления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был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уста-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новлен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rgbClr val="333C42"/>
                </a:solidFill>
                <a:latin typeface="Trebuchet MS"/>
                <a:cs typeface="Trebuchet MS"/>
              </a:rPr>
              <a:t>ШУ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rgbClr val="333C42"/>
                </a:solidFill>
                <a:latin typeface="Trebuchet MS"/>
                <a:cs typeface="Trebuchet MS"/>
              </a:rPr>
              <a:t>«Грантор»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со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встроенным</a:t>
            </a:r>
            <a:r>
              <a:rPr sz="900" spc="-1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частотным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преобразователем.</a:t>
            </a:r>
            <a:r>
              <a:rPr sz="900" spc="-12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Данные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установки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прошли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все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испытания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и</a:t>
            </a:r>
            <a:r>
              <a:rPr sz="900" spc="-8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успешно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используются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водоканалом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в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аварийных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ситуациях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с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2011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5" dirty="0">
                <a:solidFill>
                  <a:srgbClr val="333C42"/>
                </a:solidFill>
                <a:latin typeface="Trebuchet MS"/>
                <a:cs typeface="Trebuchet MS"/>
              </a:rPr>
              <a:t>года.</a:t>
            </a:r>
            <a:endParaRPr sz="900">
              <a:latin typeface="Trebuchet MS"/>
              <a:cs typeface="Trebuchet MS"/>
            </a:endParaRPr>
          </a:p>
          <a:p>
            <a:pPr marL="16510" marR="5080" indent="2540" algn="just">
              <a:lnSpc>
                <a:spcPct val="101899"/>
              </a:lnSpc>
              <a:spcBef>
                <a:spcPts val="850"/>
              </a:spcBef>
            </a:pP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Компания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АДЛ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предлагает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0" dirty="0">
                <a:solidFill>
                  <a:srgbClr val="333C42"/>
                </a:solidFill>
                <a:latin typeface="Trebuchet MS"/>
                <a:cs typeface="Trebuchet MS"/>
              </a:rPr>
              <a:t>надежное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и</a:t>
            </a:r>
            <a:r>
              <a:rPr sz="900" spc="-8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высокотехнологичное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обо-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рудование,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максимально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адаптированное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40" dirty="0">
                <a:solidFill>
                  <a:srgbClr val="333C42"/>
                </a:solidFill>
                <a:latin typeface="Trebuchet MS"/>
                <a:cs typeface="Trebuchet MS"/>
              </a:rPr>
              <a:t>как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под</a:t>
            </a:r>
            <a:r>
              <a:rPr sz="900" spc="-9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технические</a:t>
            </a:r>
            <a:r>
              <a:rPr sz="900" spc="-114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тре-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бования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15" dirty="0">
                <a:solidFill>
                  <a:srgbClr val="333C42"/>
                </a:solidFill>
                <a:latin typeface="Trebuchet MS"/>
                <a:cs typeface="Trebuchet MS"/>
              </a:rPr>
              <a:t>конкретной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50" dirty="0">
                <a:solidFill>
                  <a:srgbClr val="333C42"/>
                </a:solidFill>
                <a:latin typeface="Trebuchet MS"/>
                <a:cs typeface="Trebuchet MS"/>
              </a:rPr>
              <a:t>системы,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так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и</a:t>
            </a:r>
            <a:r>
              <a:rPr sz="900" spc="-8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под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финансовые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5" dirty="0">
                <a:solidFill>
                  <a:srgbClr val="333C42"/>
                </a:solidFill>
                <a:latin typeface="Trebuchet MS"/>
                <a:cs typeface="Trebuchet MS"/>
              </a:rPr>
              <a:t>возможности</a:t>
            </a:r>
            <a:r>
              <a:rPr sz="900" spc="-10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20" dirty="0">
                <a:solidFill>
                  <a:srgbClr val="333C42"/>
                </a:solidFill>
                <a:latin typeface="Trebuchet MS"/>
                <a:cs typeface="Trebuchet MS"/>
              </a:rPr>
              <a:t>конкретного</a:t>
            </a:r>
            <a:r>
              <a:rPr sz="900" spc="-85" dirty="0">
                <a:solidFill>
                  <a:srgbClr val="333C42"/>
                </a:solidFill>
                <a:latin typeface="Trebuchet MS"/>
                <a:cs typeface="Trebuchet MS"/>
              </a:rPr>
              <a:t> </a:t>
            </a:r>
            <a:r>
              <a:rPr sz="900" spc="-35" dirty="0">
                <a:solidFill>
                  <a:srgbClr val="333C42"/>
                </a:solidFill>
                <a:latin typeface="Trebuchet MS"/>
                <a:cs typeface="Trebuchet MS"/>
              </a:rPr>
              <a:t>потребителя.</a:t>
            </a:r>
            <a:endParaRPr sz="900">
              <a:latin typeface="Trebuchet MS"/>
              <a:cs typeface="Trebuchet MS"/>
            </a:endParaRPr>
          </a:p>
        </p:txBody>
      </p:sp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57307" y="1078192"/>
            <a:ext cx="3341306" cy="275595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57308" y="6961682"/>
            <a:ext cx="3346702" cy="275596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57308" y="4029912"/>
            <a:ext cx="3341308" cy="2505981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E32E1BA-A5B4-E26A-10C8-7A53829327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264" y="41825"/>
            <a:ext cx="1720577" cy="480364"/>
          </a:xfrm>
          <a:prstGeom prst="rect">
            <a:avLst/>
          </a:prstGeom>
        </p:spPr>
      </p:pic>
      <p:pic>
        <p:nvPicPr>
          <p:cNvPr id="20" name="object 10">
            <a:extLst>
              <a:ext uri="{FF2B5EF4-FFF2-40B4-BE49-F238E27FC236}">
                <a16:creationId xmlns:a16="http://schemas.microsoft.com/office/drawing/2014/main" id="{FFC80F1E-6716-EA7A-C0A5-77C1FC12600A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44232" y="47720"/>
            <a:ext cx="652273" cy="468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1901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4" name="object 4"/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43006" y="10174794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7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54841" y="339952"/>
            <a:ext cx="13843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solidFill>
                  <a:srgbClr val="231F20"/>
                </a:solidFill>
                <a:latin typeface="Trebuchet MS"/>
                <a:cs typeface="Trebuchet MS"/>
              </a:rPr>
              <a:t>Насосное</a:t>
            </a: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оборудование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9994" y="720001"/>
            <a:ext cx="1905" cy="216535"/>
          </a:xfrm>
          <a:custGeom>
            <a:avLst/>
            <a:gdLst/>
            <a:ahLst/>
            <a:cxnLst/>
            <a:rect l="l" t="t" r="r" b="b"/>
            <a:pathLst>
              <a:path w="1904" h="216534">
                <a:moveTo>
                  <a:pt x="0" y="216001"/>
                </a:moveTo>
                <a:lnTo>
                  <a:pt x="1714" y="216001"/>
                </a:lnTo>
                <a:lnTo>
                  <a:pt x="1714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74751" y="720001"/>
            <a:ext cx="672084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0005">
              <a:lnSpc>
                <a:spcPct val="100000"/>
              </a:lnSpc>
              <a:spcBef>
                <a:spcPts val="160"/>
              </a:spcBef>
            </a:pPr>
            <a:r>
              <a:rPr sz="1100" b="1" dirty="0">
                <a:solidFill>
                  <a:srgbClr val="231F20"/>
                </a:solidFill>
                <a:latin typeface="Calibri"/>
                <a:cs typeface="Calibri"/>
              </a:rPr>
              <a:t>Насосные</a:t>
            </a:r>
            <a:r>
              <a:rPr sz="1100" b="1" spc="229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установки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1708" y="721588"/>
            <a:ext cx="113664" cy="213360"/>
          </a:xfrm>
          <a:custGeom>
            <a:avLst/>
            <a:gdLst/>
            <a:ahLst/>
            <a:cxnLst/>
            <a:rect l="l" t="t" r="r" b="b"/>
            <a:pathLst>
              <a:path w="113665" h="213359">
                <a:moveTo>
                  <a:pt x="113042" y="0"/>
                </a:moveTo>
                <a:lnTo>
                  <a:pt x="0" y="0"/>
                </a:lnTo>
                <a:lnTo>
                  <a:pt x="0" y="212826"/>
                </a:lnTo>
                <a:lnTo>
                  <a:pt x="113042" y="212826"/>
                </a:lnTo>
                <a:lnTo>
                  <a:pt x="113042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923995" y="1295997"/>
            <a:ext cx="3276600" cy="144145"/>
          </a:xfrm>
          <a:prstGeom prst="rect">
            <a:avLst/>
          </a:prstGeom>
          <a:solidFill>
            <a:srgbClr val="034EA2"/>
          </a:solidFill>
        </p:spPr>
        <p:txBody>
          <a:bodyPr vert="horz" wrap="square" lIns="0" tIns="7620" rIns="0" bIns="0" rtlCol="0">
            <a:spAutoFit/>
          </a:bodyPr>
          <a:lstStyle/>
          <a:p>
            <a:pPr marL="35560">
              <a:lnSpc>
                <a:spcPct val="100000"/>
              </a:lnSpc>
              <a:spcBef>
                <a:spcPts val="6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«Гранфлоу»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03238" y="2955327"/>
            <a:ext cx="3331845" cy="269176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5875" marR="13970" indent="2540" algn="just">
              <a:lnSpc>
                <a:spcPts val="900"/>
              </a:lnSpc>
              <a:spcBef>
                <a:spcPts val="180"/>
              </a:spcBef>
            </a:pP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спринклерные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дренчерные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пожаротушения,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гидрантами,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специсполнения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совмещенных хоз-питьевых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пожарных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систем.</a:t>
            </a:r>
            <a:endParaRPr sz="800">
              <a:latin typeface="Trebuchet MS"/>
              <a:cs typeface="Trebuchet MS"/>
            </a:endParaRPr>
          </a:p>
          <a:p>
            <a:pPr marL="18415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5875" marR="17780" indent="1905" algn="just">
              <a:lnSpc>
                <a:spcPts val="900"/>
              </a:lnSpc>
              <a:spcBef>
                <a:spcPts val="5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Установка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комплектуется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1-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6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вертикальными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насосами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серии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«Гранпамп»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ВМ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Н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(Торговый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Дом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АДЛ,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Россия),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насосами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«ин-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лайн»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типа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серии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«Гранпамп»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ЦНВ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(Торговый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Дом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АДЛ,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Россия),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консольными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моноблочными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насосами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серии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«Гранпамп»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МНС,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КНВС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(Торговый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Дом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АДЛ,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Россия).</a:t>
            </a:r>
            <a:endParaRPr sz="800">
              <a:latin typeface="Trebuchet MS"/>
              <a:cs typeface="Trebuchet MS"/>
            </a:endParaRPr>
          </a:p>
          <a:p>
            <a:pPr marL="18415" marR="5080" indent="2540" algn="just">
              <a:lnSpc>
                <a:spcPts val="9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входе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каждого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насоса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195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запорная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всасывающий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коллектор.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выходе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210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обратный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клапан,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запорная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арматура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(типа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«Гранар»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KR14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визу-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альным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индикатором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положения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«открыто/закрыто»)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напорный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коллектор.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Между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насосами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коллекторах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установлены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дисковые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поворотные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затворы.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Насосы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устанавливаются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общей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стальной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плите-основании.</a:t>
            </a:r>
            <a:endParaRPr sz="800">
              <a:latin typeface="Trebuchet MS"/>
              <a:cs typeface="Trebuchet MS"/>
            </a:endParaRPr>
          </a:p>
          <a:p>
            <a:pPr marL="15875" marR="10795" indent="4445" algn="just">
              <a:lnSpc>
                <a:spcPts val="900"/>
              </a:lnSpc>
              <a:spcBef>
                <a:spcPts val="140"/>
              </a:spcBef>
            </a:pP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состав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НУ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входит: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мембранный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бак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защиты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гидроударов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при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пуске;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реле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защиты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сухого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хода,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манометры,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шкаф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управления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«Грантор»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релейным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регулированием,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жокей-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насосом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серии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ВМН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(по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запросу).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автоматической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работы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напорной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магистрали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установлены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реле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давления.</a:t>
            </a:r>
            <a:endParaRPr sz="800">
              <a:latin typeface="Trebuchet MS"/>
              <a:cs typeface="Trebuchet MS"/>
            </a:endParaRPr>
          </a:p>
          <a:p>
            <a:pPr marL="17145" marR="5080" indent="1270" algn="just">
              <a:lnSpc>
                <a:spcPts val="900"/>
              </a:lnSpc>
              <a:spcBef>
                <a:spcPts val="145"/>
              </a:spcBef>
            </a:pPr>
            <a:r>
              <a:rPr sz="800" b="1" spc="25" dirty="0">
                <a:solidFill>
                  <a:srgbClr val="231F20"/>
                </a:solidFill>
                <a:latin typeface="Calibri"/>
                <a:cs typeface="Calibri"/>
              </a:rPr>
              <a:t>Сертификация:</a:t>
            </a: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соответствует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требованиям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технического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регламента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пожарной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безопасности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единым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санитарно-эпидемиологическим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гиги-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еническим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требованиям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продукции.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800" b="1" spc="-35" dirty="0">
                <a:solidFill>
                  <a:srgbClr val="231F20"/>
                </a:solidFill>
                <a:latin typeface="Calibri"/>
                <a:cs typeface="Calibri"/>
              </a:rPr>
              <a:t>Типы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установки: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 УНВп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(дренчерная</a:t>
            </a:r>
            <a:r>
              <a:rPr sz="800" b="1" spc="-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система),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УНВпж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(спринклерная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 система).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9994" y="1296289"/>
            <a:ext cx="3276600" cy="144145"/>
          </a:xfrm>
          <a:custGeom>
            <a:avLst/>
            <a:gdLst/>
            <a:ahLst/>
            <a:cxnLst/>
            <a:rect l="l" t="t" r="r" b="b"/>
            <a:pathLst>
              <a:path w="3276600" h="144144">
                <a:moveTo>
                  <a:pt x="3276003" y="0"/>
                </a:moveTo>
                <a:lnTo>
                  <a:pt x="0" y="0"/>
                </a:lnTo>
                <a:lnTo>
                  <a:pt x="0" y="144005"/>
                </a:lnTo>
                <a:lnTo>
                  <a:pt x="3276003" y="144005"/>
                </a:lnTo>
                <a:lnTo>
                  <a:pt x="3276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83299" y="1291432"/>
            <a:ext cx="122110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«Гранфлоу»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47300" y="1035842"/>
            <a:ext cx="540321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76320" algn="l"/>
              </a:tabLst>
            </a:pP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Канализационные</a:t>
            </a:r>
            <a:r>
              <a:rPr sz="1000" b="1" spc="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насосные</a:t>
            </a:r>
            <a:r>
              <a:rPr sz="10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станции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	Установки</a:t>
            </a:r>
            <a:r>
              <a:rPr sz="1000" b="1" spc="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для</a:t>
            </a:r>
            <a:r>
              <a:rPr sz="1000" b="1" spc="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пожаротушения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1119" y="2885392"/>
            <a:ext cx="3329940" cy="23310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9050" marR="27305" indent="-2540" algn="just">
              <a:lnSpc>
                <a:spcPts val="900"/>
              </a:lnSpc>
              <a:spcBef>
                <a:spcPts val="18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хозяйственно-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бытовые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стоки,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промышленные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сточные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воды,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ливневые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стоки,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сточные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воды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очистных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сооружениях.</a:t>
            </a:r>
            <a:endParaRPr sz="800">
              <a:latin typeface="Trebuchet MS"/>
              <a:cs typeface="Trebuchet MS"/>
            </a:endParaRPr>
          </a:p>
          <a:p>
            <a:pPr marL="17145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6510" marR="29845" algn="just">
              <a:lnSpc>
                <a:spcPts val="900"/>
              </a:lnSpc>
              <a:spcBef>
                <a:spcPts val="5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Станция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комплектуется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погружными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насосами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«Гранпамп»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(Торговый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Дом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АДЛ,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Россия).</a:t>
            </a:r>
            <a:endParaRPr sz="800">
              <a:latin typeface="Trebuchet MS"/>
              <a:cs typeface="Trebuchet MS"/>
            </a:endParaRPr>
          </a:p>
          <a:p>
            <a:pPr marL="13970" marR="5080" indent="6985" algn="just">
              <a:lnSpc>
                <a:spcPts val="900"/>
              </a:lnSpc>
              <a:spcBef>
                <a:spcPts val="140"/>
              </a:spcBef>
            </a:pP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КНС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поставляются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сборе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укомплектованы трубопроводами,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специ-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ально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разработанными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задвижками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обрезиненным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клином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«Гранар»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KR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обратными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клапанами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«Гранлок»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RD,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шкафом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управления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«Грантор»,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площадкой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технического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обслуживания.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Предусмотрена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лестница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рабочего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персонала.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Напорный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коллектор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оснащен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корзиной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сбора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мусора,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защищающей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резервуар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попадания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крупногабаритного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мусора,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способного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повредить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оборудование.</a:t>
            </a:r>
            <a:endParaRPr sz="800">
              <a:latin typeface="Trebuchet MS"/>
              <a:cs typeface="Trebuchet MS"/>
            </a:endParaRPr>
          </a:p>
          <a:p>
            <a:pPr marL="19050" marR="28575" indent="635" algn="just">
              <a:lnSpc>
                <a:spcPts val="900"/>
              </a:lnSpc>
              <a:spcBef>
                <a:spcPts val="140"/>
              </a:spcBef>
            </a:pP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корпуса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КНС:</a:t>
            </a:r>
            <a:r>
              <a:rPr sz="800" spc="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высокопрочный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стеклопластик,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изготовленный</a:t>
            </a:r>
            <a:r>
              <a:rPr sz="800" spc="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путем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намотки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стекловолокнистых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нитей,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пропитанных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смолой.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Диаметр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барабана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намотки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изменяется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зависимости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проектных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условий.</a:t>
            </a:r>
            <a:endParaRPr sz="800">
              <a:latin typeface="Trebuchet MS"/>
              <a:cs typeface="Trebuchet MS"/>
            </a:endParaRPr>
          </a:p>
          <a:p>
            <a:pPr marL="19050" marR="22225" indent="-2540" algn="just">
              <a:lnSpc>
                <a:spcPts val="900"/>
              </a:lnSpc>
              <a:spcBef>
                <a:spcPts val="145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Особенности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НУ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«Гранфлоу»: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низкое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энергопотребление,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высокая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степень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надежности,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простота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обслуживании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компактность,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многообразие исполнений.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установки:</a:t>
            </a:r>
            <a:r>
              <a:rPr sz="8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КНС.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59994" y="5688291"/>
            <a:ext cx="3276600" cy="144145"/>
          </a:xfrm>
          <a:prstGeom prst="rect">
            <a:avLst/>
          </a:prstGeom>
          <a:solidFill>
            <a:srgbClr val="034EA2"/>
          </a:solidFill>
        </p:spPr>
        <p:txBody>
          <a:bodyPr vert="horz" wrap="square" lIns="0" tIns="7620" rIns="0" bIns="0" rtlCol="0">
            <a:spAutoFit/>
          </a:bodyPr>
          <a:lstStyle/>
          <a:p>
            <a:pPr marL="35560">
              <a:lnSpc>
                <a:spcPct val="100000"/>
              </a:lnSpc>
              <a:spcBef>
                <a:spcPts val="6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«Гранфлоу»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47300" y="5427843"/>
            <a:ext cx="180721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Установки</a:t>
            </a:r>
            <a:r>
              <a:rPr sz="10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для</a:t>
            </a:r>
            <a:r>
              <a:rPr sz="1000" b="1" spc="9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водоснабжения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38989" y="7347616"/>
            <a:ext cx="3331845" cy="271018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0320" marR="25400" indent="-1905" algn="just">
              <a:lnSpc>
                <a:spcPts val="9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водоснабжение,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водоподготовка,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технологические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процессы,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ирригация,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орошение.</a:t>
            </a:r>
            <a:endParaRPr sz="800">
              <a:latin typeface="Trebuchet MS"/>
              <a:cs typeface="Trebuchet MS"/>
            </a:endParaRPr>
          </a:p>
          <a:p>
            <a:pPr marL="1905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9685" marR="5080" indent="635" algn="just">
              <a:lnSpc>
                <a:spcPts val="900"/>
              </a:lnSpc>
              <a:spcBef>
                <a:spcPts val="50"/>
              </a:spcBef>
            </a:pP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установку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входят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до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6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центробежных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насосов,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которые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устанавли-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ваются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общей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плите-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основании.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входе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каждого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насоса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стоит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запор-ный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клапан,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выходе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210" dirty="0">
                <a:solidFill>
                  <a:srgbClr val="231F20"/>
                </a:solidFill>
                <a:latin typeface="Trebuchet MS"/>
                <a:cs typeface="Trebuchet MS"/>
              </a:rPr>
              <a:t>—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запорный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обратный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клапан.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всасывающем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коллекторе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устанавливается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манометр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реле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защиты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сухого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хода.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напорном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коллекторе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устанавливается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датчик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реле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давления,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мано-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метр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мембранный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бак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(для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защиты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КИПиА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гидроударов).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Установка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комплектуется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шкафом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управления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«Грантор».</a:t>
            </a:r>
            <a:endParaRPr sz="800">
              <a:latin typeface="Trebuchet MS"/>
              <a:cs typeface="Trebuchet MS"/>
            </a:endParaRPr>
          </a:p>
          <a:p>
            <a:pPr marL="17145" marR="5080" indent="4445" algn="just">
              <a:lnSpc>
                <a:spcPts val="9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Насосная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установка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«Гранфлоу»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поставляется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полностью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собранной,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настро-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енной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проверенной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заводе,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необходимо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лишь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подсоединить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ее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тру-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бопроводу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подключить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электросети.</a:t>
            </a:r>
            <a:endParaRPr sz="800">
              <a:latin typeface="Trebuchet MS"/>
              <a:cs typeface="Trebuchet MS"/>
            </a:endParaRPr>
          </a:p>
          <a:p>
            <a:pPr marL="15875" marR="5080" indent="2540" algn="just">
              <a:lnSpc>
                <a:spcPts val="900"/>
              </a:lnSpc>
              <a:spcBef>
                <a:spcPts val="14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Система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контроля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качества,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применяемая на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предприятии-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изготовителе,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включает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себя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как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тестирование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целом,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так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тестирование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комплектующих,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что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позволяет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значительно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повысить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надежность насо-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сных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установок.</a:t>
            </a:r>
            <a:endParaRPr sz="800">
              <a:latin typeface="Trebuchet MS"/>
              <a:cs typeface="Trebuchet MS"/>
            </a:endParaRPr>
          </a:p>
          <a:p>
            <a:pPr marL="15875" marR="24765" indent="2540" algn="just">
              <a:lnSpc>
                <a:spcPts val="900"/>
              </a:lnSpc>
              <a:spcBef>
                <a:spcPts val="145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Особенностями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«Гранфлоу»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являются: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низкое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энергопотребление,</a:t>
            </a:r>
            <a:r>
              <a:rPr sz="800" spc="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высокая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степень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надежности,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простота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обслуживании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компактность.</a:t>
            </a:r>
            <a:endParaRPr sz="800">
              <a:latin typeface="Trebuchet MS"/>
              <a:cs typeface="Trebuchet MS"/>
            </a:endParaRPr>
          </a:p>
          <a:p>
            <a:pPr marL="20320" marR="26670" indent="-1905" algn="just">
              <a:lnSpc>
                <a:spcPts val="900"/>
              </a:lnSpc>
              <a:spcBef>
                <a:spcPts val="14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Сертификация:</a:t>
            </a:r>
            <a:r>
              <a:rPr sz="800" b="1" spc="1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соответствуют</a:t>
            </a:r>
            <a:r>
              <a:rPr sz="800" spc="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единым</a:t>
            </a:r>
            <a:r>
              <a:rPr sz="800" spc="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санитарно-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эпидемиологическим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1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гигиеническим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требованиям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продукции.</a:t>
            </a:r>
            <a:endParaRPr sz="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Типы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установки: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УНВ.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21" name="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6146" y="1080293"/>
            <a:ext cx="688417" cy="1692000"/>
          </a:xfrm>
          <a:prstGeom prst="rect">
            <a:avLst/>
          </a:prstGeom>
        </p:spPr>
      </p:pic>
      <p:graphicFrame>
        <p:nvGraphicFramePr>
          <p:cNvPr id="22" name="object 22"/>
          <p:cNvGraphicFramePr>
            <a:graphicFrameLocks noGrp="1"/>
          </p:cNvGraphicFramePr>
          <p:nvPr/>
        </p:nvGraphicFramePr>
        <p:xfrm>
          <a:off x="360000" y="1564031"/>
          <a:ext cx="2058035" cy="7746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11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6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3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подача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89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2000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sz="900" spc="-30" baseline="18518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/ч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89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напор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65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Кол-во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насосов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029">
                <a:tc>
                  <a:txBody>
                    <a:bodyPr/>
                    <a:lstStyle/>
                    <a:p>
                      <a:pPr marR="78105">
                        <a:lnSpc>
                          <a:spcPts val="800"/>
                        </a:lnSpc>
                        <a:spcBef>
                          <a:spcPts val="16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перекачиваемой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среды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4769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Сетевое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напряжение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220/380/690</a:t>
                      </a:r>
                      <a:r>
                        <a:rPr sz="700" spc="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360000" y="5931370"/>
          <a:ext cx="1798955" cy="12915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0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8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3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подача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89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10000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м</a:t>
                      </a:r>
                      <a:r>
                        <a:rPr sz="900" spc="-30" baseline="18518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/ч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89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напор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340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Кол-во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насосов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029">
                <a:tc>
                  <a:txBody>
                    <a:bodyPr/>
                    <a:lstStyle/>
                    <a:p>
                      <a:pPr marR="46990">
                        <a:lnSpc>
                          <a:spcPts val="800"/>
                        </a:lnSpc>
                        <a:spcBef>
                          <a:spcPts val="16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перекачиваемой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жидкости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819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70°С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  <a:p>
                      <a:pPr marL="54610">
                        <a:lnSpc>
                          <a:spcPts val="819"/>
                        </a:lnSpc>
                      </a:pP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(по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запросу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120°С)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окр.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среды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8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давление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бар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0029">
                <a:tc>
                  <a:txBody>
                    <a:bodyPr/>
                    <a:lstStyle/>
                    <a:p>
                      <a:pPr marR="262890">
                        <a:lnSpc>
                          <a:spcPts val="800"/>
                        </a:lnSpc>
                        <a:spcBef>
                          <a:spcPts val="165"/>
                        </a:spcBef>
                      </a:pP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Частота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вращения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электродвигателя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819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2900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об./мин.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  <a:p>
                      <a:pPr marL="54610">
                        <a:lnSpc>
                          <a:spcPts val="819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1450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об./мин.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>
                        <a:lnSpc>
                          <a:spcPts val="775"/>
                        </a:lnSpc>
                        <a:spcBef>
                          <a:spcPts val="110"/>
                        </a:spcBef>
                      </a:pP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Сетевое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напряжение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970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ts val="775"/>
                        </a:lnSpc>
                        <a:spcBef>
                          <a:spcPts val="110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×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380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970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3924000" y="1539081"/>
          <a:ext cx="1753870" cy="12915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26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33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подача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89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3000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sz="900" spc="-30" baseline="18518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/ч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889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напор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220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8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Кол-во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насосов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от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6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029">
                <a:tc>
                  <a:txBody>
                    <a:bodyPr/>
                    <a:lstStyle/>
                    <a:p>
                      <a:pPr marR="92710">
                        <a:lnSpc>
                          <a:spcPts val="800"/>
                        </a:lnSpc>
                        <a:spcBef>
                          <a:spcPts val="16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перекачиваемой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жидкости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095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70°С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64769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t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окр.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среды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40°С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84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Макс.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раб.</a:t>
                      </a:r>
                      <a:r>
                        <a:rPr sz="700" spc="-1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давление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25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бар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0029">
                <a:tc>
                  <a:txBody>
                    <a:bodyPr/>
                    <a:lstStyle/>
                    <a:p>
                      <a:pPr marR="308610">
                        <a:lnSpc>
                          <a:spcPts val="800"/>
                        </a:lnSpc>
                        <a:spcBef>
                          <a:spcPts val="170"/>
                        </a:spcBef>
                      </a:pP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Частота</a:t>
                      </a:r>
                      <a:r>
                        <a:rPr sz="700" spc="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вращения</a:t>
                      </a:r>
                      <a:r>
                        <a:rPr sz="700" spc="50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электродвигателя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21590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819"/>
                        </a:lnSpc>
                        <a:spcBef>
                          <a:spcPts val="110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2850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об./мин.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  <a:p>
                      <a:pPr marL="100330">
                        <a:lnSpc>
                          <a:spcPts val="819"/>
                        </a:lnSpc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1450</a:t>
                      </a:r>
                      <a:r>
                        <a:rPr sz="7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об./мин.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970" marB="0">
                    <a:lnT w="3175">
                      <a:solidFill>
                        <a:srgbClr val="C7C8CA"/>
                      </a:solidFill>
                      <a:prstDash val="solid"/>
                    </a:lnT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>
                        <a:lnSpc>
                          <a:spcPts val="775"/>
                        </a:lnSpc>
                        <a:spcBef>
                          <a:spcPts val="110"/>
                        </a:spcBef>
                      </a:pP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Сетевое</a:t>
                      </a:r>
                      <a:r>
                        <a:rPr sz="700" spc="-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напряжение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970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775"/>
                        </a:lnSpc>
                        <a:spcBef>
                          <a:spcPts val="110"/>
                        </a:spcBef>
                      </a:pP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×</a:t>
                      </a:r>
                      <a:r>
                        <a:rPr sz="700" spc="-4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380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В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970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00042" y="1616704"/>
            <a:ext cx="1499943" cy="1193277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23999" y="5940292"/>
            <a:ext cx="1597062" cy="1000826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6600630" y="330349"/>
            <a:ext cx="591820" cy="179070"/>
            <a:chOff x="6600630" y="330349"/>
            <a:chExt cx="591820" cy="179070"/>
          </a:xfrm>
        </p:grpSpPr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13037" y="330349"/>
              <a:ext cx="178765" cy="17889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600630" y="330352"/>
              <a:ext cx="178777" cy="178765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19260" y="331906"/>
              <a:ext cx="172587" cy="175740"/>
            </a:xfrm>
            <a:prstGeom prst="rect">
              <a:avLst/>
            </a:prstGeom>
          </p:spPr>
        </p:pic>
      </p:grp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5B9C44A-8756-8F18-30C5-4DCE34980B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992" y="41825"/>
            <a:ext cx="1720577" cy="480364"/>
          </a:xfrm>
          <a:prstGeom prst="rect">
            <a:avLst/>
          </a:prstGeom>
        </p:spPr>
      </p:pic>
      <p:pic>
        <p:nvPicPr>
          <p:cNvPr id="32" name="object 10">
            <a:extLst>
              <a:ext uri="{FF2B5EF4-FFF2-40B4-BE49-F238E27FC236}">
                <a16:creationId xmlns:a16="http://schemas.microsoft.com/office/drawing/2014/main" id="{281AA1B0-7128-BD6C-2D0A-22B46D5C5D3F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46960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161003"/>
            <a:ext cx="360680" cy="215900"/>
          </a:xfrm>
          <a:custGeom>
            <a:avLst/>
            <a:gdLst/>
            <a:ahLst/>
            <a:cxnLst/>
            <a:rect l="l" t="t" r="r" b="b"/>
            <a:pathLst>
              <a:path w="360680" h="215900">
                <a:moveTo>
                  <a:pt x="0" y="215569"/>
                </a:moveTo>
                <a:lnTo>
                  <a:pt x="360451" y="215569"/>
                </a:lnTo>
                <a:lnTo>
                  <a:pt x="36045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60451" y="10161003"/>
            <a:ext cx="114935" cy="215900"/>
            <a:chOff x="360451" y="10161003"/>
            <a:chExt cx="114935" cy="215900"/>
          </a:xfrm>
        </p:grpSpPr>
        <p:sp>
          <p:nvSpPr>
            <p:cNvPr id="4" name="object 4"/>
            <p:cNvSpPr/>
            <p:nvPr/>
          </p:nvSpPr>
          <p:spPr>
            <a:xfrm>
              <a:off x="473494" y="10161003"/>
              <a:ext cx="1905" cy="215900"/>
            </a:xfrm>
            <a:custGeom>
              <a:avLst/>
              <a:gdLst/>
              <a:ahLst/>
              <a:cxnLst/>
              <a:rect l="l" t="t" r="r" b="b"/>
              <a:pathLst>
                <a:path w="1904" h="215900">
                  <a:moveTo>
                    <a:pt x="0" y="215569"/>
                  </a:moveTo>
                  <a:lnTo>
                    <a:pt x="1701" y="215569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045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699"/>
                </a:lnTo>
                <a:lnTo>
                  <a:pt x="7560005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67299" y="10176069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8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09483" y="339952"/>
            <a:ext cx="13843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solidFill>
                  <a:srgbClr val="231F20"/>
                </a:solidFill>
                <a:latin typeface="Trebuchet MS"/>
                <a:cs typeface="Trebuchet MS"/>
              </a:rPr>
              <a:t>Насосное</a:t>
            </a: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оборудование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0088" y="720293"/>
            <a:ext cx="1270" cy="216535"/>
          </a:xfrm>
          <a:custGeom>
            <a:avLst/>
            <a:gdLst/>
            <a:ahLst/>
            <a:cxnLst/>
            <a:rect l="l" t="t" r="r" b="b"/>
            <a:pathLst>
              <a:path w="1270" h="216534">
                <a:moveTo>
                  <a:pt x="0" y="216001"/>
                </a:moveTo>
                <a:lnTo>
                  <a:pt x="1219" y="216001"/>
                </a:lnTo>
                <a:lnTo>
                  <a:pt x="1219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64350" y="720293"/>
            <a:ext cx="673608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3815">
              <a:lnSpc>
                <a:spcPct val="100000"/>
              </a:lnSpc>
              <a:spcBef>
                <a:spcPts val="160"/>
              </a:spcBef>
            </a:pPr>
            <a:r>
              <a:rPr sz="1100" b="1" spc="20" dirty="0">
                <a:solidFill>
                  <a:srgbClr val="231F20"/>
                </a:solidFill>
                <a:latin typeface="Calibri"/>
                <a:cs typeface="Calibri"/>
              </a:rPr>
              <a:t>Циркуляционные</a:t>
            </a:r>
            <a:r>
              <a:rPr sz="1100" b="1" spc="1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насосы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1307" y="721880"/>
            <a:ext cx="113664" cy="213360"/>
          </a:xfrm>
          <a:custGeom>
            <a:avLst/>
            <a:gdLst/>
            <a:ahLst/>
            <a:cxnLst/>
            <a:rect l="l" t="t" r="r" b="b"/>
            <a:pathLst>
              <a:path w="113665" h="213359">
                <a:moveTo>
                  <a:pt x="113042" y="0"/>
                </a:moveTo>
                <a:lnTo>
                  <a:pt x="0" y="0"/>
                </a:lnTo>
                <a:lnTo>
                  <a:pt x="0" y="212826"/>
                </a:lnTo>
                <a:lnTo>
                  <a:pt x="113042" y="212826"/>
                </a:lnTo>
                <a:lnTo>
                  <a:pt x="113042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59994" y="1440281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83299" y="1435433"/>
            <a:ext cx="12242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«Гранпамп»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699994" y="1441488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723300" y="1436635"/>
            <a:ext cx="12242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«Гранпамп»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7385" y="1035842"/>
            <a:ext cx="149288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Циркуляционные</a:t>
            </a:r>
            <a:r>
              <a:rPr sz="1000" b="1" spc="1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насосы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с</a:t>
            </a:r>
            <a:r>
              <a:rPr sz="1000" b="1" spc="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мокрым</a:t>
            </a:r>
            <a:r>
              <a:rPr sz="1000" b="1" spc="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ротором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677385" y="1037045"/>
            <a:ext cx="1724025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Сдвоенные</a:t>
            </a:r>
            <a:r>
              <a:rPr sz="1000" b="1" spc="1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циркуляционные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насосы</a:t>
            </a:r>
            <a:r>
              <a:rPr sz="10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с</a:t>
            </a:r>
            <a:r>
              <a:rPr sz="10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мокрым</a:t>
            </a:r>
            <a:r>
              <a:rPr sz="10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ротором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12219" y="2158192"/>
            <a:ext cx="2232660" cy="25171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3020" marR="5080" indent="2540" algn="just">
              <a:lnSpc>
                <a:spcPts val="900"/>
              </a:lnSpc>
              <a:spcBef>
                <a:spcPts val="180"/>
              </a:spcBef>
            </a:pP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промышленные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бытовые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отопления,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холодильные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уста-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новки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кондиционирования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воздуха,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ГВС.</a:t>
            </a:r>
            <a:endParaRPr sz="800" dirty="0">
              <a:latin typeface="Trebuchet MS"/>
              <a:cs typeface="Trebuchet MS"/>
            </a:endParaRPr>
          </a:p>
          <a:p>
            <a:pPr marL="3556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 dirty="0">
              <a:latin typeface="Calibri"/>
              <a:cs typeface="Calibri"/>
            </a:endParaRPr>
          </a:p>
          <a:p>
            <a:pPr marL="36830" marR="5080" indent="1905" algn="just">
              <a:lnSpc>
                <a:spcPts val="900"/>
              </a:lnSpc>
              <a:spcBef>
                <a:spcPts val="5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Центробежные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насосы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мокрым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ротором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верти-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кальным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расположением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вала.</a:t>
            </a:r>
            <a:endParaRPr sz="800" dirty="0">
              <a:latin typeface="Trebuchet MS"/>
              <a:cs typeface="Trebuchet MS"/>
            </a:endParaRPr>
          </a:p>
          <a:p>
            <a:pPr marL="12700" marR="27305" indent="25400" algn="just">
              <a:lnSpc>
                <a:spcPts val="900"/>
              </a:lnSpc>
              <a:spcBef>
                <a:spcPts val="1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Диапазон</a:t>
            </a:r>
            <a:r>
              <a:rPr sz="800" spc="-1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температур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ограничения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давлению: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95" dirty="0">
                <a:solidFill>
                  <a:srgbClr val="231F20"/>
                </a:solidFill>
                <a:latin typeface="Trebuchet MS"/>
                <a:cs typeface="Trebuchet MS"/>
              </a:rPr>
              <a:t>–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15…+120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°С,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PN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10.</a:t>
            </a:r>
            <a:endParaRPr sz="800" dirty="0">
              <a:latin typeface="Trebuchet MS"/>
              <a:cs typeface="Trebuchet MS"/>
            </a:endParaRPr>
          </a:p>
          <a:p>
            <a:pPr marL="33020" marR="27305" indent="5080" algn="just">
              <a:lnSpc>
                <a:spcPts val="900"/>
              </a:lnSpc>
              <a:spcBef>
                <a:spcPts val="14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чугун</a:t>
            </a:r>
            <a:r>
              <a:rPr sz="700" spc="-35" dirty="0">
                <a:solidFill>
                  <a:srgbClr val="231F20"/>
                </a:solidFill>
                <a:latin typeface="Trebuchet MS"/>
                <a:cs typeface="Trebuchet MS"/>
              </a:rPr>
              <a:t>/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бронза/нержавеющая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 dirty="0">
              <a:latin typeface="Trebuchet MS"/>
              <a:cs typeface="Trebuchet MS"/>
            </a:endParaRPr>
          </a:p>
          <a:p>
            <a:pPr marL="41275" marR="26670" indent="-2540" algn="just">
              <a:lnSpc>
                <a:spcPts val="900"/>
              </a:lnSpc>
              <a:spcBef>
                <a:spcPts val="145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Насосы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снабжаются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электродвигателями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класса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IP44,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2950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об./мин.</a:t>
            </a:r>
            <a:endParaRPr sz="800" dirty="0">
              <a:latin typeface="Trebuchet MS"/>
              <a:cs typeface="Trebuchet MS"/>
            </a:endParaRPr>
          </a:p>
          <a:p>
            <a:pPr marL="30480" marR="26034" indent="6985" algn="just">
              <a:lnSpc>
                <a:spcPts val="900"/>
              </a:lnSpc>
              <a:spcBef>
                <a:spcPts val="140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системе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«мокрый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ротор»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вал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электродвигателя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омывается перекачиваемой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средой,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благодаря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чему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отводится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тепло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электродвигателя.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Насосы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малошумные.</a:t>
            </a:r>
            <a:endParaRPr sz="800" dirty="0">
              <a:latin typeface="Trebuchet MS"/>
              <a:cs typeface="Trebuchet MS"/>
            </a:endParaRPr>
          </a:p>
          <a:p>
            <a:pPr marL="33020" marR="23495" indent="4445" algn="just">
              <a:lnSpc>
                <a:spcPts val="9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Высокий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КПД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благодаря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гладкости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поверхностей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деталей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позволяет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снизить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потери,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связанные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трением.</a:t>
            </a:r>
            <a:endParaRPr sz="800" dirty="0">
              <a:latin typeface="Trebuchet MS"/>
              <a:cs typeface="Trebuchet MS"/>
            </a:endParaRPr>
          </a:p>
          <a:p>
            <a:pPr marL="35560">
              <a:lnSpc>
                <a:spcPct val="100000"/>
              </a:lnSpc>
              <a:spcBef>
                <a:spcPts val="35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AMT,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LHN.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52219" y="2159395"/>
            <a:ext cx="2232660" cy="251714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3020" marR="5080" indent="2540" algn="just">
              <a:lnSpc>
                <a:spcPts val="900"/>
              </a:lnSpc>
              <a:spcBef>
                <a:spcPts val="180"/>
              </a:spcBef>
            </a:pP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-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промышленные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бытовые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отопления,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холодильные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уста-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новки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кондиционирования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воздуха,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ГВС.</a:t>
            </a:r>
            <a:endParaRPr sz="800">
              <a:latin typeface="Trebuchet MS"/>
              <a:cs typeface="Trebuchet MS"/>
            </a:endParaRPr>
          </a:p>
          <a:p>
            <a:pPr marL="3556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36830" marR="5080" indent="1905" algn="just">
              <a:lnSpc>
                <a:spcPts val="900"/>
              </a:lnSpc>
              <a:spcBef>
                <a:spcPts val="5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Центробежные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насосы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мокрым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ротором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верти-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кальным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расположением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вала.</a:t>
            </a:r>
            <a:endParaRPr sz="800">
              <a:latin typeface="Trebuchet MS"/>
              <a:cs typeface="Trebuchet MS"/>
            </a:endParaRPr>
          </a:p>
          <a:p>
            <a:pPr marL="12700" marR="27305" indent="25400" algn="just">
              <a:lnSpc>
                <a:spcPts val="900"/>
              </a:lnSpc>
              <a:spcBef>
                <a:spcPts val="1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Диапазон</a:t>
            </a:r>
            <a:r>
              <a:rPr sz="800" spc="-1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температур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ограничения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давлению: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95" dirty="0">
                <a:solidFill>
                  <a:srgbClr val="231F20"/>
                </a:solidFill>
                <a:latin typeface="Trebuchet MS"/>
                <a:cs typeface="Trebuchet MS"/>
              </a:rPr>
              <a:t>–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15…+120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°С,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PN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10.</a:t>
            </a:r>
            <a:endParaRPr sz="800">
              <a:latin typeface="Trebuchet MS"/>
              <a:cs typeface="Trebuchet MS"/>
            </a:endParaRPr>
          </a:p>
          <a:p>
            <a:pPr marL="33020" marR="27305" indent="5080" algn="just">
              <a:lnSpc>
                <a:spcPts val="900"/>
              </a:lnSpc>
              <a:spcBef>
                <a:spcPts val="14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чугун</a:t>
            </a:r>
            <a:r>
              <a:rPr sz="700" spc="-35" dirty="0">
                <a:solidFill>
                  <a:srgbClr val="231F20"/>
                </a:solidFill>
                <a:latin typeface="Trebuchet MS"/>
                <a:cs typeface="Trebuchet MS"/>
              </a:rPr>
              <a:t>/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бронза/нержавеющая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</a:t>
            </a:r>
            <a:endParaRPr sz="800">
              <a:latin typeface="Trebuchet MS"/>
              <a:cs typeface="Trebuchet MS"/>
            </a:endParaRPr>
          </a:p>
          <a:p>
            <a:pPr marL="41275" marR="26670" indent="-2540" algn="just">
              <a:lnSpc>
                <a:spcPts val="900"/>
              </a:lnSpc>
              <a:spcBef>
                <a:spcPts val="145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Насосы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снабжаются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электродвигателями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класса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IP44,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2950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об./мин.</a:t>
            </a:r>
            <a:endParaRPr sz="800">
              <a:latin typeface="Trebuchet MS"/>
              <a:cs typeface="Trebuchet MS"/>
            </a:endParaRPr>
          </a:p>
          <a:p>
            <a:pPr marL="30480" marR="26034" indent="6985" algn="just">
              <a:lnSpc>
                <a:spcPts val="900"/>
              </a:lnSpc>
              <a:spcBef>
                <a:spcPts val="140"/>
              </a:spcBef>
            </a:pP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системе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«мокрый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ротор»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вал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электродвигателя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омывается перекачиваемой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средой,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благодаря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чему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отводится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тепло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электродвигателя.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Насосы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малошумные.</a:t>
            </a:r>
            <a:endParaRPr sz="800">
              <a:latin typeface="Trebuchet MS"/>
              <a:cs typeface="Trebuchet MS"/>
            </a:endParaRPr>
          </a:p>
          <a:p>
            <a:pPr marL="33020" marR="23495" indent="4445" algn="just">
              <a:lnSpc>
                <a:spcPts val="9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Высокий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КПД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благодаря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гладкости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поверхностей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деталей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позволяет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снизить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потери,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связанные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трением.</a:t>
            </a:r>
            <a:endParaRPr sz="800">
              <a:latin typeface="Trebuchet MS"/>
              <a:cs typeface="Trebuchet MS"/>
            </a:endParaRPr>
          </a:p>
          <a:p>
            <a:pPr marL="35560">
              <a:lnSpc>
                <a:spcPct val="100000"/>
              </a:lnSpc>
              <a:spcBef>
                <a:spcPts val="35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AMTD,</a:t>
            </a:r>
            <a:r>
              <a:rPr sz="800" b="1" spc="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LHND.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350085" y="1676997"/>
          <a:ext cx="1007744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33655" algn="ctr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Q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805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70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sz="600" spc="-30" baseline="34722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/ч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36830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H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19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1" name="object 21"/>
          <p:cNvGraphicFramePr>
            <a:graphicFrameLocks noGrp="1"/>
          </p:cNvGraphicFramePr>
          <p:nvPr/>
        </p:nvGraphicFramePr>
        <p:xfrm>
          <a:off x="2690085" y="1678198"/>
          <a:ext cx="1007744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33655" algn="ctr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Q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805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105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sz="600" spc="-30" baseline="34722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/ч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36830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H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18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79943" y="1282776"/>
            <a:ext cx="967041" cy="867028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68136" y="1338538"/>
            <a:ext cx="1077203" cy="857754"/>
          </a:xfrm>
          <a:prstGeom prst="rect">
            <a:avLst/>
          </a:prstGeom>
        </p:spPr>
      </p:pic>
      <p:sp>
        <p:nvSpPr>
          <p:cNvPr id="24" name="object 24"/>
          <p:cNvSpPr/>
          <p:nvPr/>
        </p:nvSpPr>
        <p:spPr>
          <a:xfrm>
            <a:off x="5039995" y="1440281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063299" y="1435433"/>
            <a:ext cx="12242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«Гранпамп»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002133" y="2158192"/>
            <a:ext cx="2232660" cy="253555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33020" marR="5080" indent="2540" algn="just">
              <a:lnSpc>
                <a:spcPts val="900"/>
              </a:lnSpc>
              <a:spcBef>
                <a:spcPts val="180"/>
              </a:spcBef>
            </a:pP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пожаротушения,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промышленные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бытовые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отопления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теплоснабжения,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сооруже-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водоподготовки,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холодильные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кондиционирования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воздуха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др.</a:t>
            </a:r>
            <a:endParaRPr sz="800">
              <a:latin typeface="Trebuchet MS"/>
              <a:cs typeface="Trebuchet MS"/>
            </a:endParaRPr>
          </a:p>
          <a:p>
            <a:pPr marL="3556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40005" marR="5080" indent="-1270" algn="just">
              <a:lnSpc>
                <a:spcPts val="900"/>
              </a:lnSpc>
              <a:spcBef>
                <a:spcPts val="5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Центробежные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насосы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вертикальным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располо-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жением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вала.</a:t>
            </a:r>
            <a:endParaRPr sz="800">
              <a:latin typeface="Trebuchet MS"/>
              <a:cs typeface="Trebuchet MS"/>
            </a:endParaRPr>
          </a:p>
          <a:p>
            <a:pPr marL="12700" marR="27305" indent="25400" algn="just">
              <a:lnSpc>
                <a:spcPts val="900"/>
              </a:lnSpc>
              <a:spcBef>
                <a:spcPts val="14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Диапазон</a:t>
            </a:r>
            <a:r>
              <a:rPr sz="800" spc="-1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температур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ограничения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давлению: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95" dirty="0">
                <a:solidFill>
                  <a:srgbClr val="231F20"/>
                </a:solidFill>
                <a:latin typeface="Trebuchet MS"/>
                <a:cs typeface="Trebuchet MS"/>
              </a:rPr>
              <a:t>–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15…+120°С,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PN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10/16.</a:t>
            </a:r>
            <a:endParaRPr sz="800">
              <a:latin typeface="Trebuchet MS"/>
              <a:cs typeface="Trebuchet MS"/>
            </a:endParaRPr>
          </a:p>
          <a:p>
            <a:pPr marL="38100" algn="just">
              <a:lnSpc>
                <a:spcPct val="100000"/>
              </a:lnSpc>
              <a:spcBef>
                <a:spcPts val="6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чугун.</a:t>
            </a:r>
            <a:endParaRPr sz="800">
              <a:latin typeface="Trebuchet MS"/>
              <a:cs typeface="Trebuchet MS"/>
            </a:endParaRPr>
          </a:p>
          <a:p>
            <a:pPr marL="33020" marR="27305" indent="5080" algn="just">
              <a:lnSpc>
                <a:spcPts val="900"/>
              </a:lnSpc>
              <a:spcBef>
                <a:spcPts val="165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рабочего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колеса: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чугун</a:t>
            </a:r>
            <a:r>
              <a:rPr sz="700" spc="-40" dirty="0">
                <a:solidFill>
                  <a:srgbClr val="231F20"/>
                </a:solidFill>
                <a:latin typeface="Trebuchet MS"/>
                <a:cs typeface="Trebuchet MS"/>
              </a:rPr>
              <a:t>/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сталь.</a:t>
            </a:r>
            <a:endParaRPr sz="800">
              <a:latin typeface="Trebuchet MS"/>
              <a:cs typeface="Trebuchet MS"/>
            </a:endParaRPr>
          </a:p>
          <a:p>
            <a:pPr marL="35560" algn="just">
              <a:lnSpc>
                <a:spcPct val="100000"/>
              </a:lnSpc>
              <a:spcBef>
                <a:spcPts val="6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Уплотнение: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торцевое.</a:t>
            </a:r>
            <a:endParaRPr sz="800">
              <a:latin typeface="Trebuchet MS"/>
              <a:cs typeface="Trebuchet MS"/>
            </a:endParaRPr>
          </a:p>
          <a:p>
            <a:pPr marL="41275" marR="26670" indent="-2540" algn="just">
              <a:lnSpc>
                <a:spcPts val="900"/>
              </a:lnSpc>
              <a:spcBef>
                <a:spcPts val="16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Насосы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снабжаются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электродвигателями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класса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IP55,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1400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2800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об./мин.</a:t>
            </a:r>
            <a:endParaRPr sz="800">
              <a:latin typeface="Trebuchet MS"/>
              <a:cs typeface="Trebuchet MS"/>
            </a:endParaRPr>
          </a:p>
          <a:p>
            <a:pPr marL="33020" marR="23495" indent="4445" algn="just">
              <a:lnSpc>
                <a:spcPts val="900"/>
              </a:lnSpc>
              <a:spcBef>
                <a:spcPts val="145"/>
              </a:spcBef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Высокий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КПД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благодаря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гладкости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поверхностей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деталей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позволяет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снизить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потери,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связанные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трением.</a:t>
            </a:r>
            <a:endParaRPr sz="800">
              <a:latin typeface="Trebuchet MS"/>
              <a:cs typeface="Trebuchet MS"/>
            </a:endParaRPr>
          </a:p>
          <a:p>
            <a:pPr marL="3556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ЦНВ.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5040000" y="1676997"/>
          <a:ext cx="1007744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33655" algn="ctr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Q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805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1200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sz="600" spc="-30" baseline="34722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/ч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36830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H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80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5027300" y="1035842"/>
            <a:ext cx="1049020" cy="3175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20"/>
              </a:spcBef>
            </a:pP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Циркуляционные насосы</a:t>
            </a:r>
            <a:endParaRPr sz="1000">
              <a:latin typeface="Calibri"/>
              <a:cs typeface="Calibri"/>
            </a:endParaRPr>
          </a:p>
        </p:txBody>
      </p:sp>
      <p:pic>
        <p:nvPicPr>
          <p:cNvPr id="29" name="object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18554" y="1035012"/>
            <a:ext cx="648245" cy="1031608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5153037" y="5481447"/>
            <a:ext cx="205105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5720">
              <a:lnSpc>
                <a:spcPct val="100000"/>
              </a:lnSpc>
              <a:spcBef>
                <a:spcPts val="160"/>
              </a:spcBef>
            </a:pP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Вертикальные</a:t>
            </a:r>
            <a:r>
              <a:rPr sz="1100" b="1" spc="2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насосы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5039995" y="5483123"/>
            <a:ext cx="113664" cy="213360"/>
          </a:xfrm>
          <a:custGeom>
            <a:avLst/>
            <a:gdLst/>
            <a:ahLst/>
            <a:cxnLst/>
            <a:rect l="l" t="t" r="r" b="b"/>
            <a:pathLst>
              <a:path w="113664" h="213360">
                <a:moveTo>
                  <a:pt x="113042" y="0"/>
                </a:moveTo>
                <a:lnTo>
                  <a:pt x="0" y="0"/>
                </a:lnTo>
                <a:lnTo>
                  <a:pt x="0" y="212826"/>
                </a:lnTo>
                <a:lnTo>
                  <a:pt x="113042" y="212826"/>
                </a:lnTo>
                <a:lnTo>
                  <a:pt x="113042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43601" y="6202070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066900" y="6197211"/>
            <a:ext cx="12242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«Гранпамп»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003546" y="6910956"/>
            <a:ext cx="2232660" cy="241300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209">
              <a:lnSpc>
                <a:spcPct val="1000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Тип</a:t>
            </a: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присоединения: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резьба,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фланец.</a:t>
            </a:r>
            <a:endParaRPr sz="800">
              <a:latin typeface="Trebuchet MS"/>
              <a:cs typeface="Trebuchet MS"/>
            </a:endParaRPr>
          </a:p>
          <a:p>
            <a:pPr marL="33020" marR="5080" indent="2540" algn="just">
              <a:lnSpc>
                <a:spcPts val="900"/>
              </a:lnSpc>
              <a:spcBef>
                <a:spcPts val="16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водоподготовки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водоснабжения,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ирригации,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кондиционирования,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пожаротушения,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предприятия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пищевой,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химиче-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ской,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обрабатывающей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промышленностей,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для транспортировки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морской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воды.</a:t>
            </a:r>
            <a:endParaRPr sz="800">
              <a:latin typeface="Trebuchet MS"/>
              <a:cs typeface="Trebuchet MS"/>
            </a:endParaRPr>
          </a:p>
          <a:p>
            <a:pPr marL="35560">
              <a:lnSpc>
                <a:spcPct val="100000"/>
              </a:lnSpc>
              <a:spcBef>
                <a:spcPts val="6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30480" marR="26670" indent="6985">
              <a:lnSpc>
                <a:spcPct val="101099"/>
              </a:lnSpc>
              <a:spcBef>
                <a:spcPts val="7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Вертикальные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многоступенчатые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насосы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для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чистых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жидкостей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основе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воды.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Оборудованы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износостойкими</a:t>
            </a:r>
            <a:r>
              <a:rPr sz="800" spc="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подшипниками.</a:t>
            </a:r>
            <a:endParaRPr sz="800">
              <a:latin typeface="Trebuchet MS"/>
              <a:cs typeface="Trebuchet MS"/>
            </a:endParaRPr>
          </a:p>
          <a:p>
            <a:pPr marL="35560">
              <a:lnSpc>
                <a:spcPct val="100000"/>
              </a:lnSpc>
              <a:spcBef>
                <a:spcPts val="8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Уплотнение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вала: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механическое.</a:t>
            </a:r>
            <a:endParaRPr sz="800">
              <a:latin typeface="Trebuchet MS"/>
              <a:cs typeface="Trebuchet MS"/>
            </a:endParaRPr>
          </a:p>
          <a:p>
            <a:pPr marL="12700" marR="25400" indent="25400">
              <a:lnSpc>
                <a:spcPts val="900"/>
              </a:lnSpc>
              <a:spcBef>
                <a:spcPts val="165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Диапазон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температур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ограничения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давлению:</a:t>
            </a:r>
            <a:r>
              <a:rPr sz="800" spc="100" dirty="0">
                <a:solidFill>
                  <a:srgbClr val="231F20"/>
                </a:solidFill>
                <a:latin typeface="Trebuchet MS"/>
                <a:cs typeface="Trebuchet MS"/>
              </a:rPr>
              <a:t> –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20…+120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°С,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PN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40.</a:t>
            </a:r>
            <a:endParaRPr sz="800">
              <a:latin typeface="Trebuchet MS"/>
              <a:cs typeface="Trebuchet MS"/>
            </a:endParaRPr>
          </a:p>
          <a:p>
            <a:pPr marL="35560" marR="5080" indent="2540">
              <a:lnSpc>
                <a:spcPct val="98700"/>
              </a:lnSpc>
              <a:spcBef>
                <a:spcPts val="7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Материал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гидравлических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компонентов: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нержа-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веющая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сталь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AISI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304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(316),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чугун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Сертификация:</a:t>
            </a:r>
            <a:r>
              <a:rPr sz="800" b="1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соответствуют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единым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санитарно-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эпидемиологическим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гигиеническим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требова-</a:t>
            </a:r>
            <a:endParaRPr sz="800">
              <a:latin typeface="Trebuchet MS"/>
              <a:cs typeface="Trebuchet MS"/>
            </a:endParaRPr>
          </a:p>
          <a:p>
            <a:pPr marL="36830">
              <a:lnSpc>
                <a:spcPts val="900"/>
              </a:lnSpc>
            </a:pP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ниям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продукции.</a:t>
            </a:r>
            <a:endParaRPr sz="800">
              <a:latin typeface="Trebuchet MS"/>
              <a:cs typeface="Trebuchet MS"/>
            </a:endParaRPr>
          </a:p>
          <a:p>
            <a:pPr marL="35560">
              <a:lnSpc>
                <a:spcPct val="100000"/>
              </a:lnSpc>
              <a:spcBef>
                <a:spcPts val="36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ВМН,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ВМНч.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35" name="object 35"/>
          <p:cNvGraphicFramePr>
            <a:graphicFrameLocks noGrp="1"/>
          </p:cNvGraphicFramePr>
          <p:nvPr/>
        </p:nvGraphicFramePr>
        <p:xfrm>
          <a:off x="5043599" y="6433549"/>
          <a:ext cx="1043940" cy="2698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5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2715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Q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3175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919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360</a:t>
                      </a:r>
                      <a:r>
                        <a:rPr sz="800" spc="-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sz="600" spc="-30" baseline="34722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/ч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355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H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900"/>
                        </a:lnSpc>
                        <a:spcBef>
                          <a:spcPts val="80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800" spc="-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330</a:t>
                      </a:r>
                      <a:r>
                        <a:rPr sz="800" spc="-6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0160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" name="object 36"/>
          <p:cNvSpPr txBox="1"/>
          <p:nvPr/>
        </p:nvSpPr>
        <p:spPr>
          <a:xfrm>
            <a:off x="5027300" y="5797622"/>
            <a:ext cx="199199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</a:pPr>
            <a:r>
              <a:rPr sz="1000" b="1" spc="10" dirty="0">
                <a:solidFill>
                  <a:srgbClr val="231F20"/>
                </a:solidFill>
                <a:latin typeface="Calibri"/>
                <a:cs typeface="Calibri"/>
              </a:rPr>
              <a:t>Вертикальные</a:t>
            </a:r>
            <a:r>
              <a:rPr sz="1000" b="1" spc="11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многоступенчатые насосы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6387906" y="5959541"/>
            <a:ext cx="877569" cy="939165"/>
            <a:chOff x="6387906" y="5959541"/>
            <a:chExt cx="877569" cy="939165"/>
          </a:xfrm>
        </p:grpSpPr>
        <p:pic>
          <p:nvPicPr>
            <p:cNvPr id="38" name="object 3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87906" y="6001486"/>
              <a:ext cx="434596" cy="87738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81114" y="5959541"/>
              <a:ext cx="384263" cy="938577"/>
            </a:xfrm>
            <a:prstGeom prst="rect">
              <a:avLst/>
            </a:prstGeom>
          </p:spPr>
        </p:pic>
      </p:grpSp>
      <p:sp>
        <p:nvSpPr>
          <p:cNvPr id="40" name="object 40"/>
          <p:cNvSpPr/>
          <p:nvPr/>
        </p:nvSpPr>
        <p:spPr>
          <a:xfrm>
            <a:off x="362496" y="5481447"/>
            <a:ext cx="1905" cy="216535"/>
          </a:xfrm>
          <a:custGeom>
            <a:avLst/>
            <a:gdLst/>
            <a:ahLst/>
            <a:cxnLst/>
            <a:rect l="l" t="t" r="r" b="b"/>
            <a:pathLst>
              <a:path w="1904" h="216535">
                <a:moveTo>
                  <a:pt x="0" y="216001"/>
                </a:moveTo>
                <a:lnTo>
                  <a:pt x="1701" y="216001"/>
                </a:lnTo>
                <a:lnTo>
                  <a:pt x="1701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477240" y="5481447"/>
            <a:ext cx="438277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160"/>
              </a:spcBef>
            </a:pP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Горизонтальные</a:t>
            </a:r>
            <a:r>
              <a:rPr sz="1100" b="1" spc="2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насосы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364197" y="5483034"/>
            <a:ext cx="113664" cy="213360"/>
          </a:xfrm>
          <a:custGeom>
            <a:avLst/>
            <a:gdLst/>
            <a:ahLst/>
            <a:cxnLst/>
            <a:rect l="l" t="t" r="r" b="b"/>
            <a:pathLst>
              <a:path w="113665" h="213360">
                <a:moveTo>
                  <a:pt x="113042" y="0"/>
                </a:moveTo>
                <a:lnTo>
                  <a:pt x="0" y="0"/>
                </a:lnTo>
                <a:lnTo>
                  <a:pt x="0" y="212826"/>
                </a:lnTo>
                <a:lnTo>
                  <a:pt x="113042" y="212826"/>
                </a:lnTo>
                <a:lnTo>
                  <a:pt x="113042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703601" y="6202057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2726899" y="6197201"/>
            <a:ext cx="1132205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Гранпамп</a:t>
            </a:r>
            <a:r>
              <a:rPr sz="800" b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45" name="object 45"/>
          <p:cNvGraphicFramePr>
            <a:graphicFrameLocks noGrp="1"/>
          </p:cNvGraphicFramePr>
          <p:nvPr/>
        </p:nvGraphicFramePr>
        <p:xfrm>
          <a:off x="2703600" y="6446563"/>
          <a:ext cx="1151890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Q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805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3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1550</a:t>
                      </a:r>
                      <a:r>
                        <a:rPr sz="700" spc="-1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sz="600" spc="-30" baseline="34722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/ч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H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152</a:t>
                      </a:r>
                      <a:r>
                        <a:rPr sz="700" spc="-114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6" name="object 46"/>
          <p:cNvSpPr txBox="1"/>
          <p:nvPr/>
        </p:nvSpPr>
        <p:spPr>
          <a:xfrm>
            <a:off x="2686297" y="6918759"/>
            <a:ext cx="2212340" cy="2199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11430" indent="2540" algn="just">
              <a:lnSpc>
                <a:spcPts val="900"/>
              </a:lnSpc>
              <a:spcBef>
                <a:spcPts val="180"/>
              </a:spcBef>
            </a:pPr>
            <a:r>
              <a:rPr sz="800" b="1" spc="1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водоснабжения,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системы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повышения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давления,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отопления,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градирни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вентиляции,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общие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задачи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перекачки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воды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производственных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процессах,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системы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пожаротушения.</a:t>
            </a:r>
            <a:endParaRPr sz="800">
              <a:latin typeface="Trebuchet MS"/>
              <a:cs typeface="Trebuchet MS"/>
            </a:endParaRPr>
          </a:p>
          <a:p>
            <a:pPr marL="1524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2700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Консольный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насос,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соединяющийся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ЭД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посред-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ством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муфты.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Имеет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высокую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производитель-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ность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напор,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отличается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малошумной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работой.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Муфта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плавный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пуск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оберега-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ет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ЭД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гидравлическую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часть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насоса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поломок.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Хромированная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стальная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шпонка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также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играет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предохранительную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роль,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то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время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как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закры-тое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рабочее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колесо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обеспечивает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высокое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КПД.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Простота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конструкции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длительный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срок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эксплу-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атации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насоса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за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счет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отвода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тепла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уплотнений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вала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подшипников.</a:t>
            </a:r>
            <a:endParaRPr sz="800">
              <a:latin typeface="Trebuchet MS"/>
              <a:cs typeface="Trebuchet MS"/>
            </a:endParaRPr>
          </a:p>
          <a:p>
            <a:pPr marL="1524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КНВС.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359994" y="6202057"/>
            <a:ext cx="2158365" cy="144145"/>
          </a:xfrm>
          <a:prstGeom prst="rect">
            <a:avLst/>
          </a:prstGeom>
          <a:solidFill>
            <a:srgbClr val="034EA2"/>
          </a:solidFill>
        </p:spPr>
        <p:txBody>
          <a:bodyPr vert="horz" wrap="square" lIns="0" tIns="7620" rIns="0" bIns="0" rtlCol="0">
            <a:spAutoFit/>
          </a:bodyPr>
          <a:lstStyle/>
          <a:p>
            <a:pPr marL="35560">
              <a:lnSpc>
                <a:spcPct val="100000"/>
              </a:lnSpc>
              <a:spcBef>
                <a:spcPts val="6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«Гранпамп»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347299" y="5797617"/>
            <a:ext cx="4426585" cy="31750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 marR="5080">
              <a:lnSpc>
                <a:spcPts val="1100"/>
              </a:lnSpc>
              <a:spcBef>
                <a:spcPts val="219"/>
              </a:spcBef>
              <a:tabLst>
                <a:tab pos="2352040" algn="l"/>
              </a:tabLst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Горизонтальные</a:t>
            </a:r>
            <a:r>
              <a:rPr sz="1000" b="1" spc="2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моноблочные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	Центробежные</a:t>
            </a:r>
            <a:r>
              <a:rPr sz="1000" b="1" spc="17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консольные</a:t>
            </a:r>
            <a:r>
              <a:rPr sz="1000" b="1" spc="17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насосы </a:t>
            </a:r>
            <a:r>
              <a:rPr sz="1000" b="1" spc="20" dirty="0">
                <a:solidFill>
                  <a:srgbClr val="231F20"/>
                </a:solidFill>
                <a:latin typeface="Calibri"/>
                <a:cs typeface="Calibri"/>
              </a:rPr>
              <a:t>одноступенчатые</a:t>
            </a:r>
            <a:r>
              <a:rPr sz="1000" b="1" spc="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насосы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337362" y="6921768"/>
            <a:ext cx="2218055" cy="289623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9050" marR="13335" indent="1270" algn="just">
              <a:lnSpc>
                <a:spcPts val="900"/>
              </a:lnSpc>
              <a:spcBef>
                <a:spcPts val="180"/>
              </a:spcBef>
            </a:pPr>
            <a:r>
              <a:rPr sz="800" b="1" spc="1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пожаротушение, горячее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холодное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водоснабжение,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кондиционирование,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отопление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др.</a:t>
            </a:r>
            <a:endParaRPr sz="800">
              <a:latin typeface="Trebuchet MS"/>
              <a:cs typeface="Trebuchet MS"/>
            </a:endParaRPr>
          </a:p>
          <a:p>
            <a:pPr marL="2032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23495">
              <a:lnSpc>
                <a:spcPts val="930"/>
              </a:lnSpc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Центробежные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насосы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горизонтальным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валом</a:t>
            </a:r>
            <a:endParaRPr sz="800">
              <a:latin typeface="Trebuchet MS"/>
              <a:cs typeface="Trebuchet MS"/>
            </a:endParaRPr>
          </a:p>
          <a:p>
            <a:pPr marL="17780">
              <a:lnSpc>
                <a:spcPct val="100000"/>
              </a:lnSpc>
              <a:spcBef>
                <a:spcPts val="80"/>
              </a:spcBef>
            </a:pP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торцевым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уплотнением.</a:t>
            </a:r>
            <a:endParaRPr sz="800">
              <a:latin typeface="Trebuchet MS"/>
              <a:cs typeface="Trebuchet MS"/>
            </a:endParaRPr>
          </a:p>
          <a:p>
            <a:pPr marL="23495" marR="21590" indent="-11430">
              <a:lnSpc>
                <a:spcPts val="900"/>
              </a:lnSpc>
              <a:spcBef>
                <a:spcPts val="16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Температура</a:t>
            </a:r>
            <a:r>
              <a:rPr sz="800" spc="2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2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ограничения</a:t>
            </a:r>
            <a:r>
              <a:rPr sz="800" spc="2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2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давлению: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до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+70</a:t>
            </a:r>
            <a:r>
              <a:rPr sz="800" spc="-1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°С,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PN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10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бар.</a:t>
            </a:r>
            <a:endParaRPr sz="800">
              <a:latin typeface="Trebuchet MS"/>
              <a:cs typeface="Trebuchet MS"/>
            </a:endParaRPr>
          </a:p>
          <a:p>
            <a:pPr marL="17780" marR="5080" indent="5080">
              <a:lnSpc>
                <a:spcPct val="103600"/>
              </a:lnSpc>
              <a:spcBef>
                <a:spcPts val="3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Материал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корпуса: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сталь.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Материалы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рабочего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колеса: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нержавеющая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сталь.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Насосы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снабжаются электродвигателями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час-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тотами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вращения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2900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об./мин.</a:t>
            </a:r>
            <a:endParaRPr sz="800">
              <a:latin typeface="Trebuchet MS"/>
              <a:cs typeface="Trebuchet MS"/>
            </a:endParaRPr>
          </a:p>
          <a:p>
            <a:pPr marL="17780" marR="5715" indent="5715" algn="just">
              <a:lnSpc>
                <a:spcPts val="900"/>
              </a:lnSpc>
              <a:spcBef>
                <a:spcPts val="160"/>
              </a:spcBef>
            </a:pP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Широкий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модельный ряд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насосов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из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нержаве-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ющей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стали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имеет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значительные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преимущества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сравнении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обычными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чугунными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насосами.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Например,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высокий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КПД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благодаря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гладкости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поверхности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деталей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позволяет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снизить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потери,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связанные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трением.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Двигатели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соответствуют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классу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энергоэффективности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IE2.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IE3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запросу.</a:t>
            </a:r>
            <a:endParaRPr sz="800">
              <a:latin typeface="Trebuchet MS"/>
              <a:cs typeface="Trebuchet MS"/>
            </a:endParaRPr>
          </a:p>
          <a:p>
            <a:pPr marL="21590" marR="5715" indent="-1270" algn="just">
              <a:lnSpc>
                <a:spcPts val="900"/>
              </a:lnSpc>
              <a:spcBef>
                <a:spcPts val="1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Сертификация: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соответствуют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единым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санитарно-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эпидемиологическим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гигиеническим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требова-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ниям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продукции.</a:t>
            </a:r>
            <a:endParaRPr sz="800">
              <a:latin typeface="Trebuchet MS"/>
              <a:cs typeface="Trebuchet MS"/>
            </a:endParaRPr>
          </a:p>
          <a:p>
            <a:pPr marL="2032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MHC.</a:t>
            </a:r>
            <a:endParaRPr sz="800">
              <a:latin typeface="Calibri"/>
              <a:cs typeface="Calibri"/>
            </a:endParaRPr>
          </a:p>
        </p:txBody>
      </p:sp>
      <p:graphicFrame>
        <p:nvGraphicFramePr>
          <p:cNvPr id="50" name="object 50"/>
          <p:cNvGraphicFramePr>
            <a:graphicFrameLocks noGrp="1"/>
          </p:cNvGraphicFramePr>
          <p:nvPr/>
        </p:nvGraphicFramePr>
        <p:xfrm>
          <a:off x="359999" y="6434654"/>
          <a:ext cx="1115694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0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L="35560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Q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805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450</a:t>
                      </a:r>
                      <a:r>
                        <a:rPr sz="700" spc="-114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sz="600" spc="-30" baseline="34722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/ч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L="3556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Н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30810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70</a:t>
                      </a:r>
                      <a:r>
                        <a:rPr sz="700" spc="-1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1" name="object 5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01999" y="6379878"/>
            <a:ext cx="937390" cy="579989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751199" y="6255749"/>
            <a:ext cx="1112404" cy="619052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359995" y="317649"/>
            <a:ext cx="591820" cy="179070"/>
            <a:chOff x="359995" y="317649"/>
            <a:chExt cx="591820" cy="179070"/>
          </a:xfrm>
        </p:grpSpPr>
        <p:pic>
          <p:nvPicPr>
            <p:cNvPr id="54" name="object 5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2402" y="317649"/>
              <a:ext cx="178765" cy="17889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9995" y="317652"/>
              <a:ext cx="178777" cy="17876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78625" y="319206"/>
              <a:ext cx="172587" cy="175740"/>
            </a:xfrm>
            <a:prstGeom prst="rect">
              <a:avLst/>
            </a:prstGeom>
          </p:spPr>
        </p:pic>
      </p:grp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4610DE07-2E22-E4FB-A645-7A5B92D7734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2264" y="41825"/>
            <a:ext cx="1720577" cy="480364"/>
          </a:xfrm>
          <a:prstGeom prst="rect">
            <a:avLst/>
          </a:prstGeom>
        </p:spPr>
      </p:pic>
      <p:pic>
        <p:nvPicPr>
          <p:cNvPr id="58" name="object 10">
            <a:extLst>
              <a:ext uri="{FF2B5EF4-FFF2-40B4-BE49-F238E27FC236}">
                <a16:creationId xmlns:a16="http://schemas.microsoft.com/office/drawing/2014/main" id="{DFCC73E0-3628-6C3E-797E-931051CA742A}"/>
              </a:ext>
            </a:extLst>
          </p:cNvPr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6544232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4" name="object 4"/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243006" y="10174794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25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9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33519" y="339952"/>
            <a:ext cx="13843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30" dirty="0">
                <a:solidFill>
                  <a:srgbClr val="231F20"/>
                </a:solidFill>
                <a:latin typeface="Trebuchet MS"/>
                <a:cs typeface="Trebuchet MS"/>
              </a:rPr>
              <a:t>Насосное</a:t>
            </a: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оборудование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3291" y="720293"/>
            <a:ext cx="1905" cy="216535"/>
          </a:xfrm>
          <a:custGeom>
            <a:avLst/>
            <a:gdLst/>
            <a:ahLst/>
            <a:cxnLst/>
            <a:rect l="l" t="t" r="r" b="b"/>
            <a:pathLst>
              <a:path w="1904" h="216534">
                <a:moveTo>
                  <a:pt x="0" y="216001"/>
                </a:moveTo>
                <a:lnTo>
                  <a:pt x="1701" y="216001"/>
                </a:lnTo>
                <a:lnTo>
                  <a:pt x="1701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88035" y="720293"/>
            <a:ext cx="6720840" cy="216535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160"/>
              </a:spcBef>
            </a:pPr>
            <a:r>
              <a:rPr sz="1100" b="1" spc="20" dirty="0">
                <a:solidFill>
                  <a:srgbClr val="231F20"/>
                </a:solidFill>
                <a:latin typeface="Calibri"/>
                <a:cs typeface="Calibri"/>
              </a:rPr>
              <a:t>Погружные</a:t>
            </a:r>
            <a:r>
              <a:rPr sz="1100" b="1" spc="1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20" dirty="0">
                <a:solidFill>
                  <a:srgbClr val="231F20"/>
                </a:solidFill>
                <a:latin typeface="Calibri"/>
                <a:cs typeface="Calibri"/>
              </a:rPr>
              <a:t>и</a:t>
            </a:r>
            <a:r>
              <a:rPr sz="11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20" dirty="0">
                <a:solidFill>
                  <a:srgbClr val="231F20"/>
                </a:solidFill>
                <a:latin typeface="Calibri"/>
                <a:cs typeface="Calibri"/>
              </a:rPr>
              <a:t>полупогружные</a:t>
            </a:r>
            <a:r>
              <a:rPr sz="1100" b="1" spc="11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насосы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3372" y="5470652"/>
            <a:ext cx="1905" cy="302260"/>
          </a:xfrm>
          <a:custGeom>
            <a:avLst/>
            <a:gdLst/>
            <a:ahLst/>
            <a:cxnLst/>
            <a:rect l="l" t="t" r="r" b="b"/>
            <a:pathLst>
              <a:path w="1904" h="302260">
                <a:moveTo>
                  <a:pt x="0" y="301637"/>
                </a:moveTo>
                <a:lnTo>
                  <a:pt x="1714" y="301637"/>
                </a:lnTo>
                <a:lnTo>
                  <a:pt x="1714" y="0"/>
                </a:lnTo>
                <a:lnTo>
                  <a:pt x="0" y="0"/>
                </a:lnTo>
                <a:lnTo>
                  <a:pt x="0" y="301637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78129" y="5470652"/>
            <a:ext cx="2045335" cy="302260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0" rIns="0" bIns="0" rtlCol="0">
            <a:spAutoFit/>
          </a:bodyPr>
          <a:lstStyle/>
          <a:p>
            <a:pPr marL="40640" marR="65405" indent="2540">
              <a:lnSpc>
                <a:spcPts val="1200"/>
              </a:lnSpc>
            </a:pP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Погружные</a:t>
            </a:r>
            <a:r>
              <a:rPr sz="1100" b="1" spc="1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10" dirty="0">
                <a:solidFill>
                  <a:srgbClr val="231F20"/>
                </a:solidFill>
                <a:latin typeface="Calibri"/>
                <a:cs typeface="Calibri"/>
              </a:rPr>
              <a:t>и</a:t>
            </a:r>
            <a:r>
              <a:rPr sz="1100" b="1" spc="10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Calibri"/>
                <a:cs typeface="Calibri"/>
              </a:rPr>
              <a:t>полупогружные насосы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74992" y="721880"/>
            <a:ext cx="113664" cy="213360"/>
          </a:xfrm>
          <a:custGeom>
            <a:avLst/>
            <a:gdLst/>
            <a:ahLst/>
            <a:cxnLst/>
            <a:rect l="l" t="t" r="r" b="b"/>
            <a:pathLst>
              <a:path w="113665" h="213359">
                <a:moveTo>
                  <a:pt x="113042" y="0"/>
                </a:moveTo>
                <a:lnTo>
                  <a:pt x="0" y="0"/>
                </a:lnTo>
                <a:lnTo>
                  <a:pt x="0" y="212826"/>
                </a:lnTo>
                <a:lnTo>
                  <a:pt x="113042" y="212826"/>
                </a:lnTo>
                <a:lnTo>
                  <a:pt x="113042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5086" y="5472239"/>
            <a:ext cx="113664" cy="300355"/>
          </a:xfrm>
          <a:custGeom>
            <a:avLst/>
            <a:gdLst/>
            <a:ahLst/>
            <a:cxnLst/>
            <a:rect l="l" t="t" r="r" b="b"/>
            <a:pathLst>
              <a:path w="113665" h="300354">
                <a:moveTo>
                  <a:pt x="113042" y="0"/>
                </a:moveTo>
                <a:lnTo>
                  <a:pt x="0" y="0"/>
                </a:lnTo>
                <a:lnTo>
                  <a:pt x="0" y="300050"/>
                </a:lnTo>
                <a:lnTo>
                  <a:pt x="113042" y="300050"/>
                </a:lnTo>
                <a:lnTo>
                  <a:pt x="113042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64286" y="1441920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87591" y="1437071"/>
            <a:ext cx="12242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«Гранпамп»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63372" y="6205639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5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86678" y="6200778"/>
            <a:ext cx="12242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«Гранпамп»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723210" y="1441920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63210" y="1441920"/>
            <a:ext cx="2160270" cy="144145"/>
          </a:xfrm>
          <a:custGeom>
            <a:avLst/>
            <a:gdLst/>
            <a:ahLst/>
            <a:cxnLst/>
            <a:rect l="l" t="t" r="r" b="b"/>
            <a:pathLst>
              <a:path w="2160270" h="144144">
                <a:moveTo>
                  <a:pt x="2160003" y="0"/>
                </a:moveTo>
                <a:lnTo>
                  <a:pt x="0" y="0"/>
                </a:lnTo>
                <a:lnTo>
                  <a:pt x="0" y="144005"/>
                </a:lnTo>
                <a:lnTo>
                  <a:pt x="2160003" y="144005"/>
                </a:lnTo>
                <a:lnTo>
                  <a:pt x="2160003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700558" y="1037530"/>
            <a:ext cx="3609975" cy="54737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135890">
              <a:lnSpc>
                <a:spcPts val="1090"/>
              </a:lnSpc>
              <a:spcBef>
                <a:spcPts val="225"/>
              </a:spcBef>
              <a:tabLst>
                <a:tab pos="2352040" algn="l"/>
              </a:tabLst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Погружные</a:t>
            </a:r>
            <a:r>
              <a:rPr sz="1000" b="1" spc="2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канализа-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	Погружные</a:t>
            </a:r>
            <a:r>
              <a:rPr sz="1000" b="1" spc="2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насосы </a:t>
            </a: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ционные</a:t>
            </a:r>
            <a:r>
              <a:rPr sz="1000" b="1" spc="10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насосы</a:t>
            </a:r>
            <a:endParaRPr sz="1000" dirty="0">
              <a:latin typeface="Calibri"/>
              <a:cs typeface="Calibri"/>
            </a:endParaRPr>
          </a:p>
          <a:p>
            <a:pPr marL="58419">
              <a:lnSpc>
                <a:spcPct val="100000"/>
              </a:lnSpc>
              <a:spcBef>
                <a:spcPts val="840"/>
              </a:spcBef>
              <a:tabLst>
                <a:tab pos="2398395" algn="l"/>
              </a:tabLst>
            </a:pP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«Гранпамп»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«Гранпамп»</a:t>
            </a:r>
            <a:r>
              <a:rPr sz="8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FFFFFF"/>
                </a:solidFill>
                <a:latin typeface="Calibri"/>
                <a:cs typeface="Calibri"/>
              </a:rPr>
              <a:t>(АДЛ,</a:t>
            </a:r>
            <a:r>
              <a:rPr sz="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Calibri"/>
                <a:cs typeface="Calibri"/>
              </a:rPr>
              <a:t>Россия)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50677" y="1036133"/>
            <a:ext cx="11391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Погружные</a:t>
            </a:r>
            <a:r>
              <a:rPr sz="1000" b="1" spc="2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насосы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0677" y="5799903"/>
            <a:ext cx="11391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Calibri"/>
                <a:cs typeface="Calibri"/>
              </a:rPr>
              <a:t>Погружные</a:t>
            </a:r>
            <a:r>
              <a:rPr sz="1000" b="1" spc="2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000" b="1" spc="-10" dirty="0">
                <a:solidFill>
                  <a:srgbClr val="231F20"/>
                </a:solidFill>
                <a:latin typeface="Calibri"/>
                <a:cs typeface="Calibri"/>
              </a:rPr>
              <a:t>насосы</a:t>
            </a:r>
            <a:endParaRPr sz="1000">
              <a:latin typeface="Calibri"/>
              <a:cs typeface="Calibri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363377" y="1677287"/>
          <a:ext cx="1006475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33020" algn="ctr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Q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805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100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sz="600" spc="-30" baseline="34722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/ч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3619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H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57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363377" y="6440995"/>
          <a:ext cx="1006475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33020" algn="ctr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Q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805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31,6</a:t>
                      </a:r>
                      <a:r>
                        <a:rPr sz="700" spc="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sz="600" spc="-30" baseline="34722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/ч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3619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H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31,9</a:t>
                      </a:r>
                      <a:r>
                        <a:rPr sz="700" spc="2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6" name="object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066134"/>
              </p:ext>
            </p:extLst>
          </p:nvPr>
        </p:nvGraphicFramePr>
        <p:xfrm>
          <a:off x="2713291" y="1677287"/>
          <a:ext cx="1079500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5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33020" algn="ctr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Q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805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900</a:t>
                      </a:r>
                      <a:r>
                        <a:rPr sz="700" spc="-35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м3/ч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3619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H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90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endParaRPr sz="700" dirty="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" name="object 27"/>
          <p:cNvGraphicFramePr>
            <a:graphicFrameLocks noGrp="1"/>
          </p:cNvGraphicFramePr>
          <p:nvPr/>
        </p:nvGraphicFramePr>
        <p:xfrm>
          <a:off x="5053290" y="1678636"/>
          <a:ext cx="1079500" cy="2476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3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5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3189">
                <a:tc>
                  <a:txBody>
                    <a:bodyPr/>
                    <a:lstStyle/>
                    <a:p>
                      <a:pPr marR="33020" algn="ctr">
                        <a:lnSpc>
                          <a:spcPts val="805"/>
                        </a:lnSpc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Q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805"/>
                        </a:lnSpc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48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r>
                        <a:rPr sz="600" spc="-30" baseline="34722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3</a:t>
                      </a: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/ч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lnB w="3175">
                      <a:solidFill>
                        <a:srgbClr val="C7C8C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460">
                <a:tc>
                  <a:txBody>
                    <a:bodyPr/>
                    <a:lstStyle/>
                    <a:p>
                      <a:pPr marR="36195" algn="ctr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H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ts val="775"/>
                        </a:lnSpc>
                        <a:spcBef>
                          <a:spcPts val="105"/>
                        </a:spcBef>
                      </a:pPr>
                      <a:r>
                        <a:rPr sz="700" spc="-2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до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1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16</a:t>
                      </a:r>
                      <a:r>
                        <a:rPr sz="700" spc="-4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700" spc="-50" dirty="0">
                          <a:solidFill>
                            <a:srgbClr val="231F20"/>
                          </a:solidFill>
                          <a:latin typeface="Trebuchet MS"/>
                          <a:cs typeface="Trebuchet MS"/>
                        </a:rPr>
                        <a:t>м</a:t>
                      </a:r>
                      <a:endParaRPr sz="700">
                        <a:latin typeface="Trebuchet MS"/>
                        <a:cs typeface="Trebuchet MS"/>
                      </a:endParaRPr>
                    </a:p>
                  </a:txBody>
                  <a:tcPr marL="0" marR="0" marT="13335" marB="0">
                    <a:lnT w="3175">
                      <a:solidFill>
                        <a:srgbClr val="C7C8CA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8" name="object 28"/>
          <p:cNvSpPr txBox="1"/>
          <p:nvPr/>
        </p:nvSpPr>
        <p:spPr>
          <a:xfrm>
            <a:off x="343331" y="2158482"/>
            <a:ext cx="2214880" cy="267398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9050" marR="27940" indent="-1905" algn="just">
              <a:lnSpc>
                <a:spcPts val="900"/>
              </a:lnSpc>
              <a:spcBef>
                <a:spcPts val="180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гражданское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строительство;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горное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дело,</a:t>
            </a:r>
            <a:r>
              <a:rPr sz="800" spc="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карьер,</a:t>
            </a:r>
            <a:r>
              <a:rPr sz="800" spc="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угледобыча,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перекачка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шлама;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перекачка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сточных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вод.</a:t>
            </a:r>
            <a:endParaRPr sz="800" dirty="0">
              <a:latin typeface="Trebuchet MS"/>
              <a:cs typeface="Trebuchet MS"/>
            </a:endParaRPr>
          </a:p>
          <a:p>
            <a:pPr marL="1778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 dirty="0">
              <a:latin typeface="Calibri"/>
              <a:cs typeface="Calibri"/>
            </a:endParaRPr>
          </a:p>
          <a:p>
            <a:pPr marL="17780" marR="23495" indent="2540" algn="just">
              <a:lnSpc>
                <a:spcPts val="900"/>
              </a:lnSpc>
              <a:spcBef>
                <a:spcPts val="50"/>
              </a:spcBef>
            </a:pP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Погружной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дренажный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насос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качестве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блочного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агрегата,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мобильной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погруженном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непогруженном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состоянии.</a:t>
            </a:r>
            <a:endParaRPr sz="800" dirty="0">
              <a:latin typeface="Trebuchet MS"/>
              <a:cs typeface="Trebuchet MS"/>
            </a:endParaRPr>
          </a:p>
          <a:p>
            <a:pPr marL="12700" marR="5080" indent="8255" algn="just">
              <a:lnSpc>
                <a:spcPts val="900"/>
              </a:lnSpc>
              <a:spcBef>
                <a:spcPts val="140"/>
              </a:spcBef>
            </a:pP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Горизонтальный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или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вертикальный 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напорный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патрубок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резьбового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подсоединения.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Насосы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горизонтальным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подсоединением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напорному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патрубку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оснащаются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коленом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90°,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чтобы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обе-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спечить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вертикальное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подсоединение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напорного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шланга/трубопровода.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защиты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электродвигате-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лей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попадания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перекачиваемой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жидкости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име-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ется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камера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уплотнений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заполненная</a:t>
            </a:r>
            <a:r>
              <a:rPr sz="800" spc="-1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экологически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чистым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маслом.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Кабель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съемный,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длина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кабеля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подбирается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опционально.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Максимальная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глубина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погружения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может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доходить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до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25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м.</a:t>
            </a:r>
            <a:r>
              <a:rPr sz="800" spc="-1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Герметичность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со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стороны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насоса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со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стороны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электродвигателя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обеспечивается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скользящими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торцовыми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уплотне-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ниями,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зависящими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направления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вращения.</a:t>
            </a:r>
            <a:endParaRPr sz="800" dirty="0">
              <a:latin typeface="Trebuchet MS"/>
              <a:cs typeface="Trebuchet MS"/>
            </a:endParaRPr>
          </a:p>
          <a:p>
            <a:pPr marL="1778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ДСН,</a:t>
            </a:r>
            <a:r>
              <a:rPr sz="8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ПСН.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40659" y="6922191"/>
            <a:ext cx="2217420" cy="13989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2225" marR="22860" indent="-1905" algn="just">
              <a:lnSpc>
                <a:spcPts val="900"/>
              </a:lnSpc>
              <a:spcBef>
                <a:spcPts val="180"/>
              </a:spcBef>
            </a:pPr>
            <a:r>
              <a:rPr sz="800" b="1" spc="30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20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отвод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горячих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стоков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ИТП,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прачечных,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электростанций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сталелитейных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предприятий.</a:t>
            </a:r>
            <a:endParaRPr sz="800">
              <a:latin typeface="Trebuchet MS"/>
              <a:cs typeface="Trebuchet MS"/>
            </a:endParaRPr>
          </a:p>
          <a:p>
            <a:pPr marL="2032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2700" marR="5080" indent="10795" algn="just">
              <a:lnSpc>
                <a:spcPts val="900"/>
              </a:lnSpc>
              <a:spcBef>
                <a:spcPts val="50"/>
              </a:spcBef>
            </a:pP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Погружные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насосы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чугуна.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Имеют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фланце-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вое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присоединение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трехфазным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двигателем.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Оснащены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качественными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надежными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комплек-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тующими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высокотемпературного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исполнения.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Предназначены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перекачивания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сточных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вод</a:t>
            </a:r>
            <a:r>
              <a:rPr sz="800" spc="-1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до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100°С.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Максимальная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глубина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погружения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до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10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Trebuchet MS"/>
                <a:cs typeface="Trebuchet MS"/>
              </a:rPr>
              <a:t>м.</a:t>
            </a:r>
            <a:endParaRPr sz="800">
              <a:latin typeface="Trebuchet MS"/>
              <a:cs typeface="Trebuchet MS"/>
            </a:endParaRPr>
          </a:p>
          <a:p>
            <a:pPr marL="20955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КСН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ВТ.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695988" y="2158482"/>
            <a:ext cx="2212340" cy="21990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2540" algn="just">
              <a:lnSpc>
                <a:spcPts val="900"/>
              </a:lnSpc>
              <a:spcBef>
                <a:spcPts val="180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-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применения: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дренажные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системы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город-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ских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очистных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сооружений;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дренажные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системы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жилых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районов;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осушение</a:t>
            </a:r>
            <a:r>
              <a:rPr sz="800" spc="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заболоченных</a:t>
            </a:r>
            <a:r>
              <a:rPr sz="800" spc="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участков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полив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полей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сельском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хозяйстве.</a:t>
            </a:r>
            <a:endParaRPr sz="800" dirty="0">
              <a:latin typeface="Trebuchet MS"/>
              <a:cs typeface="Trebuchet MS"/>
            </a:endParaRPr>
          </a:p>
          <a:p>
            <a:pPr marL="1524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 dirty="0">
              <a:latin typeface="Calibri"/>
              <a:cs typeface="Calibri"/>
            </a:endParaRPr>
          </a:p>
          <a:p>
            <a:pPr marL="12700" marR="5080" indent="5715" algn="just">
              <a:lnSpc>
                <a:spcPts val="900"/>
              </a:lnSpc>
              <a:spcBef>
                <a:spcPts val="50"/>
              </a:spcBef>
            </a:pP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Полностью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затапливаемый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погружной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насос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отвода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сточных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стационарной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мобиль-</a:t>
            </a:r>
            <a:r>
              <a:rPr sz="800" spc="5" dirty="0">
                <a:solidFill>
                  <a:srgbClr val="231F20"/>
                </a:solidFill>
                <a:latin typeface="Trebuchet MS"/>
                <a:cs typeface="Trebuchet MS"/>
              </a:rPr>
              <a:t>ной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установки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в погруженном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состоянии,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перекачивания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загрязненной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воды,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сточных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вод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фекалиями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неочищенных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сточных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вод.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Агрегат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выполнен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полностью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серого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чугуна.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Стороны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перекачиваемой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жидкости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электродвигателя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оснащены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двойными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торцевыми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уплотнения-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ми,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независимыми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от</a:t>
            </a:r>
            <a:r>
              <a:rPr sz="800" spc="-5" dirty="0">
                <a:solidFill>
                  <a:srgbClr val="231F20"/>
                </a:solidFill>
                <a:latin typeface="Trebuchet MS"/>
                <a:cs typeface="Trebuchet MS"/>
              </a:rPr>
              <a:t> направления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вращения.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Предназначены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для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перекачивания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стоков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мяг-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кими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и твердыми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включениями.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Серия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dirty="0">
                <a:solidFill>
                  <a:srgbClr val="231F20"/>
                </a:solidFill>
                <a:latin typeface="Trebuchet MS"/>
                <a:cs typeface="Trebuchet MS"/>
              </a:rPr>
              <a:t>КСНПМ</a:t>
            </a:r>
            <a:r>
              <a:rPr sz="800" spc="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снабжена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режущим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механизмом.</a:t>
            </a:r>
            <a:endParaRPr sz="800" dirty="0">
              <a:latin typeface="Trebuchet MS"/>
              <a:cs typeface="Trebuchet MS"/>
            </a:endParaRPr>
          </a:p>
          <a:p>
            <a:pPr marL="1524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Серии:</a:t>
            </a: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КС,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КСН,</a:t>
            </a:r>
            <a:r>
              <a:rPr sz="800" b="1" spc="5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КСНЗ,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КСНП,</a:t>
            </a:r>
            <a:r>
              <a:rPr sz="800" b="1" spc="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КСНПМ.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033245" y="2159830"/>
            <a:ext cx="2214880" cy="185610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7780" marR="15875" algn="just">
              <a:lnSpc>
                <a:spcPts val="900"/>
              </a:lnSpc>
              <a:spcBef>
                <a:spcPts val="180"/>
              </a:spcBef>
            </a:pPr>
            <a:r>
              <a:rPr sz="800" b="1" spc="-25" dirty="0">
                <a:solidFill>
                  <a:srgbClr val="231F20"/>
                </a:solidFill>
                <a:latin typeface="Calibri"/>
                <a:cs typeface="Calibri"/>
              </a:rPr>
              <a:t>Область</a:t>
            </a:r>
            <a:r>
              <a:rPr sz="800" b="1" spc="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35" dirty="0">
                <a:solidFill>
                  <a:srgbClr val="231F20"/>
                </a:solidFill>
                <a:latin typeface="Calibri"/>
                <a:cs typeface="Calibri"/>
              </a:rPr>
              <a:t>применения:</a:t>
            </a:r>
            <a:r>
              <a:rPr sz="800" b="1" spc="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бытовые</a:t>
            </a:r>
            <a:r>
              <a:rPr sz="800" spc="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дренажные</a:t>
            </a:r>
            <a:r>
              <a:rPr sz="800" spc="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системы.</a:t>
            </a:r>
            <a:r>
              <a:rPr sz="800" spc="50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Откачка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сточных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вод.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Дренаж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подвалов,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колодцев.</a:t>
            </a:r>
            <a:endParaRPr sz="800">
              <a:latin typeface="Trebuchet MS"/>
              <a:cs typeface="Trebuchet MS"/>
            </a:endParaRPr>
          </a:p>
          <a:p>
            <a:pPr marL="17780">
              <a:lnSpc>
                <a:spcPts val="930"/>
              </a:lnSpc>
              <a:spcBef>
                <a:spcPts val="345"/>
              </a:spcBef>
            </a:pPr>
            <a:r>
              <a:rPr sz="800" b="1" spc="-10" dirty="0">
                <a:solidFill>
                  <a:srgbClr val="231F20"/>
                </a:solidFill>
                <a:latin typeface="Calibri"/>
                <a:cs typeface="Calibri"/>
              </a:rPr>
              <a:t>Описание:</a:t>
            </a:r>
            <a:endParaRPr sz="800">
              <a:latin typeface="Calibri"/>
              <a:cs typeface="Calibri"/>
            </a:endParaRPr>
          </a:p>
          <a:p>
            <a:pPr marL="12700" marR="5080" indent="8255" algn="just">
              <a:lnSpc>
                <a:spcPts val="900"/>
              </a:lnSpc>
              <a:spcBef>
                <a:spcPts val="50"/>
              </a:spcBef>
            </a:pP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Погружные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насосы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из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нержавеющей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стали</a:t>
            </a:r>
            <a:r>
              <a:rPr sz="800" spc="-114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AISI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304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(AISI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316).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Имеют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фланцевое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резьбовое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испол-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нение.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Насосы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снабжаются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электродвигателями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IP68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в</a:t>
            </a:r>
            <a:r>
              <a:rPr sz="800" spc="-8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трехфазном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однофазном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варианте.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Trebuchet MS"/>
                <a:cs typeface="Trebuchet MS"/>
              </a:rPr>
              <a:t>Так</a:t>
            </a:r>
            <a:r>
              <a:rPr sz="800" spc="-10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60" dirty="0">
                <a:solidFill>
                  <a:srgbClr val="231F20"/>
                </a:solidFill>
                <a:latin typeface="Trebuchet MS"/>
                <a:cs typeface="Trebuchet MS"/>
              </a:rPr>
              <a:t>же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есть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исполнение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с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поплавковым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выключателем</a:t>
            </a:r>
            <a:r>
              <a:rPr sz="800" spc="-9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у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однофазных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двигателей.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Максимальная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темпера-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тура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рабочей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жидкости</a:t>
            </a:r>
            <a:r>
              <a:rPr sz="800" spc="-6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15" dirty="0">
                <a:solidFill>
                  <a:srgbClr val="231F20"/>
                </a:solidFill>
                <a:latin typeface="Trebuchet MS"/>
                <a:cs typeface="Trebuchet MS"/>
              </a:rPr>
              <a:t>до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Trebuchet MS"/>
                <a:cs typeface="Trebuchet MS"/>
              </a:rPr>
              <a:t>+50°С,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максимальная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глубина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погружения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5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Trebuchet MS"/>
                <a:cs typeface="Trebuchet MS"/>
              </a:rPr>
              <a:t>м.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Максимальный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размер</a:t>
            </a:r>
            <a:r>
              <a:rPr sz="800" spc="-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перекачиваемых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частиц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30</a:t>
            </a:r>
            <a:r>
              <a:rPr sz="800" spc="-7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мм.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Двойное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механи-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ческое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уплотнение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значительно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0" dirty="0">
                <a:solidFill>
                  <a:srgbClr val="231F20"/>
                </a:solidFill>
                <a:latin typeface="Trebuchet MS"/>
                <a:cs typeface="Trebuchet MS"/>
              </a:rPr>
              <a:t>увеличивает</a:t>
            </a:r>
            <a:r>
              <a:rPr sz="800" spc="-11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срок</a:t>
            </a:r>
            <a:r>
              <a:rPr sz="800" spc="-20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Trebuchet MS"/>
                <a:cs typeface="Trebuchet MS"/>
              </a:rPr>
              <a:t>службы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и</a:t>
            </a:r>
            <a:r>
              <a:rPr sz="800" spc="-7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25" dirty="0">
                <a:solidFill>
                  <a:srgbClr val="231F20"/>
                </a:solidFill>
                <a:latin typeface="Trebuchet MS"/>
                <a:cs typeface="Trebuchet MS"/>
              </a:rPr>
              <a:t>повышает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30" dirty="0">
                <a:solidFill>
                  <a:srgbClr val="231F20"/>
                </a:solidFill>
                <a:latin typeface="Trebuchet MS"/>
                <a:cs typeface="Trebuchet MS"/>
              </a:rPr>
              <a:t>надежность</a:t>
            </a:r>
            <a:r>
              <a:rPr sz="800" spc="-5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800" spc="-45" dirty="0">
                <a:solidFill>
                  <a:srgbClr val="231F20"/>
                </a:solidFill>
                <a:latin typeface="Trebuchet MS"/>
                <a:cs typeface="Trebuchet MS"/>
              </a:rPr>
              <a:t>насоса.</a:t>
            </a:r>
            <a:endParaRPr sz="800">
              <a:latin typeface="Trebuchet MS"/>
              <a:cs typeface="Trebuchet MS"/>
            </a:endParaRPr>
          </a:p>
          <a:p>
            <a:pPr marL="17780">
              <a:lnSpc>
                <a:spcPct val="100000"/>
              </a:lnSpc>
              <a:spcBef>
                <a:spcPts val="345"/>
              </a:spcBef>
            </a:pPr>
            <a:r>
              <a:rPr sz="800" b="1" dirty="0">
                <a:solidFill>
                  <a:srgbClr val="231F20"/>
                </a:solidFill>
                <a:latin typeface="Calibri"/>
                <a:cs typeface="Calibri"/>
              </a:rPr>
              <a:t>Серия:</a:t>
            </a:r>
            <a:r>
              <a:rPr sz="800" b="1" spc="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800" b="1" spc="-20" dirty="0">
                <a:solidFill>
                  <a:srgbClr val="231F20"/>
                </a:solidFill>
                <a:latin typeface="Calibri"/>
                <a:cs typeface="Calibri"/>
              </a:rPr>
              <a:t>НПН.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32" name="object 3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69135" y="1008583"/>
            <a:ext cx="591235" cy="1105187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47523" y="5772291"/>
            <a:ext cx="431972" cy="1080000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89834" y="1031201"/>
            <a:ext cx="467614" cy="1084381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57289" y="955929"/>
            <a:ext cx="656005" cy="1198803"/>
          </a:xfrm>
          <a:prstGeom prst="rect">
            <a:avLst/>
          </a:prstGeom>
        </p:spPr>
      </p:pic>
      <p:grpSp>
        <p:nvGrpSpPr>
          <p:cNvPr id="36" name="object 36"/>
          <p:cNvGrpSpPr/>
          <p:nvPr/>
        </p:nvGrpSpPr>
        <p:grpSpPr>
          <a:xfrm>
            <a:off x="6600630" y="317649"/>
            <a:ext cx="591820" cy="179070"/>
            <a:chOff x="6600630" y="317649"/>
            <a:chExt cx="591820" cy="179070"/>
          </a:xfrm>
        </p:grpSpPr>
        <p:pic>
          <p:nvPicPr>
            <p:cNvPr id="37" name="object 3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3037" y="317649"/>
              <a:ext cx="178765" cy="17889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00630" y="317652"/>
              <a:ext cx="178777" cy="178765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19260" y="319206"/>
              <a:ext cx="172587" cy="175740"/>
            </a:xfrm>
            <a:prstGeom prst="rect">
              <a:avLst/>
            </a:prstGeom>
          </p:spPr>
        </p:pic>
      </p:grp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F3426A9-986A-C534-3E00-D5874035FD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992" y="41825"/>
            <a:ext cx="1720577" cy="480364"/>
          </a:xfrm>
          <a:prstGeom prst="rect">
            <a:avLst/>
          </a:prstGeom>
        </p:spPr>
      </p:pic>
      <p:pic>
        <p:nvPicPr>
          <p:cNvPr id="42" name="object 10">
            <a:extLst>
              <a:ext uri="{FF2B5EF4-FFF2-40B4-BE49-F238E27FC236}">
                <a16:creationId xmlns:a16="http://schemas.microsoft.com/office/drawing/2014/main" id="{9B18A41A-20E8-302C-F5DE-FF0B1DBD5F98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2346960" y="47720"/>
            <a:ext cx="652273" cy="46839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0" y="2548419"/>
            <a:ext cx="7560005" cy="7212312"/>
            <a:chOff x="0" y="2548419"/>
            <a:chExt cx="7560005" cy="7212312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789" y="2923421"/>
              <a:ext cx="7549211" cy="255625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016866" y="2548419"/>
              <a:ext cx="786130" cy="359410"/>
            </a:xfrm>
            <a:custGeom>
              <a:avLst/>
              <a:gdLst/>
              <a:ahLst/>
              <a:cxnLst/>
              <a:rect l="l" t="t" r="r" b="b"/>
              <a:pathLst>
                <a:path w="786129" h="359410">
                  <a:moveTo>
                    <a:pt x="359054" y="70700"/>
                  </a:moveTo>
                  <a:lnTo>
                    <a:pt x="347091" y="31432"/>
                  </a:lnTo>
                  <a:lnTo>
                    <a:pt x="315137" y="5359"/>
                  </a:lnTo>
                  <a:lnTo>
                    <a:pt x="288023" y="12"/>
                  </a:lnTo>
                  <a:lnTo>
                    <a:pt x="70688" y="12"/>
                  </a:lnTo>
                  <a:lnTo>
                    <a:pt x="43192" y="5575"/>
                  </a:lnTo>
                  <a:lnTo>
                    <a:pt x="20726" y="20739"/>
                  </a:lnTo>
                  <a:lnTo>
                    <a:pt x="5562" y="43205"/>
                  </a:lnTo>
                  <a:lnTo>
                    <a:pt x="0" y="70700"/>
                  </a:lnTo>
                  <a:lnTo>
                    <a:pt x="0" y="288048"/>
                  </a:lnTo>
                  <a:lnTo>
                    <a:pt x="5549" y="315709"/>
                  </a:lnTo>
                  <a:lnTo>
                    <a:pt x="20701" y="338289"/>
                  </a:lnTo>
                  <a:lnTo>
                    <a:pt x="43167" y="353491"/>
                  </a:lnTo>
                  <a:lnTo>
                    <a:pt x="70688" y="359067"/>
                  </a:lnTo>
                  <a:lnTo>
                    <a:pt x="288023" y="359067"/>
                  </a:lnTo>
                  <a:lnTo>
                    <a:pt x="327342" y="347192"/>
                  </a:lnTo>
                  <a:lnTo>
                    <a:pt x="353644" y="315226"/>
                  </a:lnTo>
                  <a:lnTo>
                    <a:pt x="359054" y="288048"/>
                  </a:lnTo>
                  <a:lnTo>
                    <a:pt x="359054" y="70700"/>
                  </a:lnTo>
                  <a:close/>
                </a:path>
                <a:path w="786129" h="359410">
                  <a:moveTo>
                    <a:pt x="785596" y="71031"/>
                  </a:moveTo>
                  <a:lnTo>
                    <a:pt x="764832" y="20828"/>
                  </a:lnTo>
                  <a:lnTo>
                    <a:pt x="714679" y="0"/>
                  </a:lnTo>
                  <a:lnTo>
                    <a:pt x="497382" y="0"/>
                  </a:lnTo>
                  <a:lnTo>
                    <a:pt x="469811" y="5600"/>
                  </a:lnTo>
                  <a:lnTo>
                    <a:pt x="447306" y="20828"/>
                  </a:lnTo>
                  <a:lnTo>
                    <a:pt x="432117" y="43408"/>
                  </a:lnTo>
                  <a:lnTo>
                    <a:pt x="426554" y="71031"/>
                  </a:lnTo>
                  <a:lnTo>
                    <a:pt x="426554" y="288277"/>
                  </a:lnTo>
                  <a:lnTo>
                    <a:pt x="432117" y="315937"/>
                  </a:lnTo>
                  <a:lnTo>
                    <a:pt x="447306" y="338518"/>
                  </a:lnTo>
                  <a:lnTo>
                    <a:pt x="469811" y="353745"/>
                  </a:lnTo>
                  <a:lnTo>
                    <a:pt x="497382" y="359321"/>
                  </a:lnTo>
                  <a:lnTo>
                    <a:pt x="714679" y="359321"/>
                  </a:lnTo>
                  <a:lnTo>
                    <a:pt x="742289" y="353745"/>
                  </a:lnTo>
                  <a:lnTo>
                    <a:pt x="764832" y="338518"/>
                  </a:lnTo>
                  <a:lnTo>
                    <a:pt x="780034" y="315937"/>
                  </a:lnTo>
                  <a:lnTo>
                    <a:pt x="785596" y="288277"/>
                  </a:lnTo>
                  <a:lnTo>
                    <a:pt x="785596" y="71031"/>
                  </a:lnTo>
                  <a:close/>
                </a:path>
              </a:pathLst>
            </a:custGeom>
            <a:solidFill>
              <a:srgbClr val="D3DA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19388" y="2614974"/>
              <a:ext cx="220666" cy="22071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75966" y="2612566"/>
              <a:ext cx="242105" cy="23168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56769" y="2551954"/>
              <a:ext cx="349987" cy="35058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5408952"/>
              <a:ext cx="7560005" cy="4351779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521387"/>
            <a:ext cx="7560005" cy="10710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793695" y="2577376"/>
            <a:ext cx="3456304" cy="2776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700" spc="-50" dirty="0">
                <a:solidFill>
                  <a:srgbClr val="828486"/>
                </a:solidFill>
                <a:latin typeface="Trebuchet MS"/>
              </a:rPr>
              <a:t>Сейсмозащитное оборудование</a:t>
            </a:r>
          </a:p>
        </p:txBody>
      </p:sp>
      <p:pic>
        <p:nvPicPr>
          <p:cNvPr id="17" name="Рисунок 16" descr="Изображение выглядит как дизайн, ст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D5DECBA-FA65-9EA1-F04B-56E5C691A8A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693" y="7698577"/>
            <a:ext cx="2833674" cy="2125257"/>
          </a:xfrm>
          <a:prstGeom prst="rect">
            <a:avLst/>
          </a:prstGeom>
        </p:spPr>
      </p:pic>
      <p:pic>
        <p:nvPicPr>
          <p:cNvPr id="21" name="Рисунок 20" descr="Изображение выглядит как ст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8BDBDBF-E98E-F88F-0567-A408CAD686B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69" y="8161212"/>
            <a:ext cx="3078773" cy="159951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C781898-01AE-3FD9-6E28-EA34043D19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60805" y="83283"/>
            <a:ext cx="1726824" cy="48210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FB314252-0165-D286-BF20-0D1AF765746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0380" y="2923420"/>
            <a:ext cx="4129625" cy="2485531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пластик, желтый, счеты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664E41B-164F-9FDB-3C0E-B1C969A98EC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8" y="6140241"/>
            <a:ext cx="2414219" cy="2091694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Контейнер для отходов, корзина, желтый, контейне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5641AB5-2EF4-17E0-7FAC-30C005B4A4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996" y="5516404"/>
            <a:ext cx="2207675" cy="1820482"/>
          </a:xfrm>
          <a:prstGeom prst="rect">
            <a:avLst/>
          </a:prstGeom>
        </p:spPr>
      </p:pic>
      <p:pic>
        <p:nvPicPr>
          <p:cNvPr id="20" name="Picture 8">
            <a:extLst>
              <a:ext uri="{FF2B5EF4-FFF2-40B4-BE49-F238E27FC236}">
                <a16:creationId xmlns:a16="http://schemas.microsoft.com/office/drawing/2014/main" id="{72FC1224-08C4-FAAC-2D0E-6F7EEBBC07F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7503" y="6140241"/>
            <a:ext cx="3097497" cy="3636367"/>
          </a:xfrm>
          <a:prstGeom prst="rect">
            <a:avLst/>
          </a:prstGeom>
        </p:spPr>
      </p:pic>
      <p:pic>
        <p:nvPicPr>
          <p:cNvPr id="25" name="Рисунок 24" descr="Изображение выглядит как гаечный ключ, инструмент, автокомпонент, Бытовая техн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710053-391F-3FEB-865B-B4BDA8DFC8C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33481" b="38796"/>
          <a:stretch/>
        </p:blipFill>
        <p:spPr>
          <a:xfrm rot="19267217">
            <a:off x="3292164" y="6192269"/>
            <a:ext cx="2916445" cy="884926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1B42B82C-BD5C-0751-A185-CB9E470D9443}"/>
              </a:ext>
            </a:extLst>
          </p:cNvPr>
          <p:cNvGrpSpPr/>
          <p:nvPr/>
        </p:nvGrpSpPr>
        <p:grpSpPr>
          <a:xfrm>
            <a:off x="373291" y="6623879"/>
            <a:ext cx="6678461" cy="1102852"/>
            <a:chOff x="0" y="5702898"/>
            <a:chExt cx="7556500" cy="1247848"/>
          </a:xfrm>
        </p:grpSpPr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A98963AB-30B2-15CC-8AA0-F019AC772D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63870"/>
            <a:stretch/>
          </p:blipFill>
          <p:spPr>
            <a:xfrm>
              <a:off x="0" y="5702898"/>
              <a:ext cx="7556500" cy="1247848"/>
            </a:xfrm>
            <a:prstGeom prst="rect">
              <a:avLst/>
            </a:prstGeom>
          </p:spPr>
        </p:pic>
        <p:sp>
          <p:nvSpPr>
            <p:cNvPr id="27" name="Блок-схема: узел 26">
              <a:extLst>
                <a:ext uri="{FF2B5EF4-FFF2-40B4-BE49-F238E27FC236}">
                  <a16:creationId xmlns:a16="http://schemas.microsoft.com/office/drawing/2014/main" id="{37F976E5-9C32-BC4C-F783-2A405E70BB28}"/>
                </a:ext>
              </a:extLst>
            </p:cNvPr>
            <p:cNvSpPr/>
            <p:nvPr/>
          </p:nvSpPr>
          <p:spPr>
            <a:xfrm>
              <a:off x="97876" y="6168390"/>
              <a:ext cx="139065" cy="142874"/>
            </a:xfrm>
            <a:prstGeom prst="flowChartConnector">
              <a:avLst/>
            </a:prstGeom>
            <a:solidFill>
              <a:srgbClr val="45E013"/>
            </a:solidFill>
            <a:ln>
              <a:solidFill>
                <a:srgbClr val="45E01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Блок-схема: узел 27">
              <a:extLst>
                <a:ext uri="{FF2B5EF4-FFF2-40B4-BE49-F238E27FC236}">
                  <a16:creationId xmlns:a16="http://schemas.microsoft.com/office/drawing/2014/main" id="{19E14508-1CB0-DDC9-C46D-0055F5C921DF}"/>
                </a:ext>
              </a:extLst>
            </p:cNvPr>
            <p:cNvSpPr/>
            <p:nvPr/>
          </p:nvSpPr>
          <p:spPr>
            <a:xfrm>
              <a:off x="97875" y="6410324"/>
              <a:ext cx="139065" cy="142875"/>
            </a:xfrm>
            <a:prstGeom prst="flowChartConnector">
              <a:avLst/>
            </a:prstGeom>
            <a:solidFill>
              <a:srgbClr val="45E013"/>
            </a:solidFill>
            <a:ln>
              <a:solidFill>
                <a:srgbClr val="45E01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Блок-схема: узел 28">
              <a:extLst>
                <a:ext uri="{FF2B5EF4-FFF2-40B4-BE49-F238E27FC236}">
                  <a16:creationId xmlns:a16="http://schemas.microsoft.com/office/drawing/2014/main" id="{50B033D6-D5FC-2DC3-AC68-E0AD253A5ACD}"/>
                </a:ext>
              </a:extLst>
            </p:cNvPr>
            <p:cNvSpPr/>
            <p:nvPr/>
          </p:nvSpPr>
          <p:spPr>
            <a:xfrm>
              <a:off x="97874" y="6652259"/>
              <a:ext cx="139065" cy="142875"/>
            </a:xfrm>
            <a:prstGeom prst="flowChartConnector">
              <a:avLst/>
            </a:prstGeom>
            <a:solidFill>
              <a:srgbClr val="45E013"/>
            </a:solidFill>
            <a:ln>
              <a:solidFill>
                <a:srgbClr val="45E01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53AEDF0B-99B3-E1E9-56FB-B98C61747828}"/>
              </a:ext>
            </a:extLst>
          </p:cNvPr>
          <p:cNvSpPr/>
          <p:nvPr/>
        </p:nvSpPr>
        <p:spPr>
          <a:xfrm>
            <a:off x="373291" y="1283080"/>
            <a:ext cx="6806107" cy="2294446"/>
          </a:xfrm>
          <a:prstGeom prst="roundRect">
            <a:avLst/>
          </a:prstGeom>
          <a:solidFill>
            <a:srgbClr val="45E013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43DF6A-C4A0-1C71-FFD8-B2246AF4DA39}"/>
              </a:ext>
            </a:extLst>
          </p:cNvPr>
          <p:cNvSpPr txBox="1"/>
          <p:nvPr/>
        </p:nvSpPr>
        <p:spPr>
          <a:xfrm>
            <a:off x="539571" y="1395210"/>
            <a:ext cx="6643637" cy="1224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latin typeface="Trebuchet MS" panose="020B0603020202020204" pitchFamily="34" charset="0"/>
              </a:rPr>
              <a:t>Резинометаллические опоры представляют собой «пирог» из вулканизированной резины и стальных листов. Позволяют обеспечить отстройку изолированной структуры до уровня в 0.4… 0.7 Гц, что ограничивает возможность применения в высотном строительстве. Высокий коэффициент демпфирования за счет введения в конструкцию свинцового сердечника.</a:t>
            </a:r>
          </a:p>
        </p:txBody>
      </p:sp>
      <p:sp>
        <p:nvSpPr>
          <p:cNvPr id="2" name="object 6">
            <a:extLst>
              <a:ext uri="{FF2B5EF4-FFF2-40B4-BE49-F238E27FC236}">
                <a16:creationId xmlns:a16="http://schemas.microsoft.com/office/drawing/2014/main" id="{F6CEC55D-6C52-B012-97C7-183E80920A9B}"/>
              </a:ext>
            </a:extLst>
          </p:cNvPr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B737C4E6-9299-BB3D-0265-C3EB3D95DCAA}"/>
              </a:ext>
            </a:extLst>
          </p:cNvPr>
          <p:cNvSpPr/>
          <p:nvPr/>
        </p:nvSpPr>
        <p:spPr>
          <a:xfrm>
            <a:off x="373291" y="720293"/>
            <a:ext cx="1905" cy="216535"/>
          </a:xfrm>
          <a:custGeom>
            <a:avLst/>
            <a:gdLst/>
            <a:ahLst/>
            <a:cxnLst/>
            <a:rect l="l" t="t" r="r" b="b"/>
            <a:pathLst>
              <a:path w="1904" h="216534">
                <a:moveTo>
                  <a:pt x="0" y="216001"/>
                </a:moveTo>
                <a:lnTo>
                  <a:pt x="1701" y="216001"/>
                </a:lnTo>
                <a:lnTo>
                  <a:pt x="1701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FFFFDF64-6FA7-6DF1-D580-A851CA0E1015}"/>
              </a:ext>
            </a:extLst>
          </p:cNvPr>
          <p:cNvSpPr txBox="1"/>
          <p:nvPr/>
        </p:nvSpPr>
        <p:spPr>
          <a:xfrm>
            <a:off x="488035" y="720293"/>
            <a:ext cx="6720840" cy="189796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160"/>
              </a:spcBef>
            </a:pPr>
            <a:r>
              <a:rPr lang="ru-RU" sz="1100" b="1" spc="20" dirty="0">
                <a:solidFill>
                  <a:srgbClr val="231F20"/>
                </a:solidFill>
                <a:latin typeface="Calibri"/>
                <a:cs typeface="Calibri"/>
              </a:rPr>
              <a:t>Резинометаллические опоры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6" name="object 13">
            <a:extLst>
              <a:ext uri="{FF2B5EF4-FFF2-40B4-BE49-F238E27FC236}">
                <a16:creationId xmlns:a16="http://schemas.microsoft.com/office/drawing/2014/main" id="{410EF636-8F6C-0A46-37EF-19A2B95DE4AB}"/>
              </a:ext>
            </a:extLst>
          </p:cNvPr>
          <p:cNvSpPr/>
          <p:nvPr/>
        </p:nvSpPr>
        <p:spPr>
          <a:xfrm>
            <a:off x="374992" y="721880"/>
            <a:ext cx="113664" cy="188209"/>
          </a:xfrm>
          <a:custGeom>
            <a:avLst/>
            <a:gdLst/>
            <a:ahLst/>
            <a:cxnLst/>
            <a:rect l="l" t="t" r="r" b="b"/>
            <a:pathLst>
              <a:path w="113665" h="213359">
                <a:moveTo>
                  <a:pt x="113042" y="0"/>
                </a:moveTo>
                <a:lnTo>
                  <a:pt x="0" y="0"/>
                </a:lnTo>
                <a:lnTo>
                  <a:pt x="0" y="212826"/>
                </a:lnTo>
                <a:lnTo>
                  <a:pt x="113042" y="212826"/>
                </a:lnTo>
                <a:lnTo>
                  <a:pt x="113042" y="0"/>
                </a:lnTo>
                <a:close/>
              </a:path>
            </a:pathLst>
          </a:custGeom>
          <a:solidFill>
            <a:srgbClr val="45E01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36">
            <a:extLst>
              <a:ext uri="{FF2B5EF4-FFF2-40B4-BE49-F238E27FC236}">
                <a16:creationId xmlns:a16="http://schemas.microsoft.com/office/drawing/2014/main" id="{D19C1AFA-8ADE-39A8-D237-3C6076D4292E}"/>
              </a:ext>
            </a:extLst>
          </p:cNvPr>
          <p:cNvGrpSpPr/>
          <p:nvPr/>
        </p:nvGrpSpPr>
        <p:grpSpPr>
          <a:xfrm>
            <a:off x="6597650" y="312848"/>
            <a:ext cx="591217" cy="188563"/>
            <a:chOff x="6600630" y="307978"/>
            <a:chExt cx="591217" cy="188563"/>
          </a:xfrm>
        </p:grpSpPr>
        <p:pic>
          <p:nvPicPr>
            <p:cNvPr id="8" name="object 37">
              <a:extLst>
                <a:ext uri="{FF2B5EF4-FFF2-40B4-BE49-F238E27FC236}">
                  <a16:creationId xmlns:a16="http://schemas.microsoft.com/office/drawing/2014/main" id="{20D6BF4A-5EE2-1465-B0A2-DF15B551EA0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3037" y="317649"/>
              <a:ext cx="178765" cy="178892"/>
            </a:xfrm>
            <a:prstGeom prst="rect">
              <a:avLst/>
            </a:prstGeom>
          </p:spPr>
        </p:pic>
        <p:pic>
          <p:nvPicPr>
            <p:cNvPr id="9" name="object 38">
              <a:extLst>
                <a:ext uri="{FF2B5EF4-FFF2-40B4-BE49-F238E27FC236}">
                  <a16:creationId xmlns:a16="http://schemas.microsoft.com/office/drawing/2014/main" id="{3BFE626E-D458-1BD2-81B4-6D633E77B82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00630" y="307978"/>
              <a:ext cx="188452" cy="188439"/>
            </a:xfrm>
            <a:prstGeom prst="rect">
              <a:avLst/>
            </a:prstGeom>
          </p:spPr>
        </p:pic>
        <p:pic>
          <p:nvPicPr>
            <p:cNvPr id="10" name="object 39">
              <a:extLst>
                <a:ext uri="{FF2B5EF4-FFF2-40B4-BE49-F238E27FC236}">
                  <a16:creationId xmlns:a16="http://schemas.microsoft.com/office/drawing/2014/main" id="{9D882973-266C-038C-4220-7F6BF666F33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19260" y="319206"/>
              <a:ext cx="172587" cy="175740"/>
            </a:xfrm>
            <a:prstGeom prst="rect">
              <a:avLst/>
            </a:prstGeom>
          </p:spPr>
        </p:pic>
      </p:grpSp>
      <p:pic>
        <p:nvPicPr>
          <p:cNvPr id="11" name="object 18">
            <a:extLst>
              <a:ext uri="{FF2B5EF4-FFF2-40B4-BE49-F238E27FC236}">
                <a16:creationId xmlns:a16="http://schemas.microsoft.com/office/drawing/2014/main" id="{F98B249C-9856-E8CC-7C22-D3E8AF47A669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19260" y="312657"/>
            <a:ext cx="188452" cy="188754"/>
          </a:xfrm>
          <a:prstGeom prst="rect">
            <a:avLst/>
          </a:prstGeom>
        </p:spPr>
      </p:pic>
      <p:pic>
        <p:nvPicPr>
          <p:cNvPr id="74" name="object 71">
            <a:extLst>
              <a:ext uri="{FF2B5EF4-FFF2-40B4-BE49-F238E27FC236}">
                <a16:creationId xmlns:a16="http://schemas.microsoft.com/office/drawing/2014/main" id="{1BC8D3A4-73DD-4FC8-E173-B97BC6EBACF7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06865" y="311413"/>
            <a:ext cx="194623" cy="19476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AC095F0-46C6-A023-465E-188B1289E1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992" y="41825"/>
            <a:ext cx="1720577" cy="480364"/>
          </a:xfrm>
          <a:prstGeom prst="rect">
            <a:avLst/>
          </a:prstGeom>
        </p:spPr>
      </p:pic>
      <p:pic>
        <p:nvPicPr>
          <p:cNvPr id="13" name="object 13">
            <a:extLst>
              <a:ext uri="{FF2B5EF4-FFF2-40B4-BE49-F238E27FC236}">
                <a16:creationId xmlns:a16="http://schemas.microsoft.com/office/drawing/2014/main" id="{73290A9A-BB2C-FCFE-954B-CBB0D1FCC4A7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27592" y="29628"/>
            <a:ext cx="598855" cy="510381"/>
          </a:xfrm>
          <a:prstGeom prst="rect">
            <a:avLst/>
          </a:prstGeom>
        </p:spPr>
      </p:pic>
      <p:pic>
        <p:nvPicPr>
          <p:cNvPr id="16" name="Picture 1122">
            <a:extLst>
              <a:ext uri="{FF2B5EF4-FFF2-40B4-BE49-F238E27FC236}">
                <a16:creationId xmlns:a16="http://schemas.microsoft.com/office/drawing/2014/main" id="{199A1DF9-FAA6-68E2-0873-BF2CF6EF9F8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>
            <a:off x="3997333" y="4341144"/>
            <a:ext cx="3559167" cy="2275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7" name="Рисунок 16" descr="Изображение выглядит как дизайн, ст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8D60521-F05A-23E5-8323-80CA10C20D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91" y="3926088"/>
            <a:ext cx="2787922" cy="2090943"/>
          </a:xfrm>
          <a:prstGeom prst="rect">
            <a:avLst/>
          </a:prstGeom>
        </p:spPr>
      </p:pic>
      <p:sp>
        <p:nvSpPr>
          <p:cNvPr id="20" name="object 2">
            <a:extLst>
              <a:ext uri="{FF2B5EF4-FFF2-40B4-BE49-F238E27FC236}">
                <a16:creationId xmlns:a16="http://schemas.microsoft.com/office/drawing/2014/main" id="{F075BD85-863E-EC2B-149F-F3A8616B2EA8}"/>
              </a:ext>
            </a:extLst>
          </p:cNvPr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object 3">
            <a:extLst>
              <a:ext uri="{FF2B5EF4-FFF2-40B4-BE49-F238E27FC236}">
                <a16:creationId xmlns:a16="http://schemas.microsoft.com/office/drawing/2014/main" id="{D01CF9C5-1947-FEAC-5AD7-2956E5D7E1EE}"/>
              </a:ext>
            </a:extLst>
          </p:cNvPr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58FFE2D8-8CBE-EA92-18E4-8589BD4EE872}"/>
                </a:ext>
              </a:extLst>
            </p:cNvPr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D2D23132-05F3-9FCB-0013-DC12D7E32ED7}"/>
                </a:ext>
              </a:extLst>
            </p:cNvPr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7">
            <a:extLst>
              <a:ext uri="{FF2B5EF4-FFF2-40B4-BE49-F238E27FC236}">
                <a16:creationId xmlns:a16="http://schemas.microsoft.com/office/drawing/2014/main" id="{A3157DD2-616F-F270-4B03-DCAC3B1C57D3}"/>
              </a:ext>
            </a:extLst>
          </p:cNvPr>
          <p:cNvSpPr txBox="1"/>
          <p:nvPr/>
        </p:nvSpPr>
        <p:spPr>
          <a:xfrm>
            <a:off x="7243006" y="10174794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41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AE6BE3-DFD2-0E42-3F5D-B4638A515C96}"/>
              </a:ext>
            </a:extLst>
          </p:cNvPr>
          <p:cNvSpPr txBox="1"/>
          <p:nvPr/>
        </p:nvSpPr>
        <p:spPr>
          <a:xfrm>
            <a:off x="431824" y="2764979"/>
            <a:ext cx="6806107" cy="531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25000"/>
              </a:lnSpc>
            </a:pPr>
            <a:r>
              <a:rPr lang="ru-RU" sz="1200" dirty="0">
                <a:latin typeface="Trebuchet MS" panose="020B0603020202020204" pitchFamily="34" charset="0"/>
              </a:rPr>
              <a:t>Мировой рынок сейсмоизоляции имеет следующее распределение по типам устройств:</a:t>
            </a:r>
          </a:p>
          <a:p>
            <a:pPr algn="l">
              <a:lnSpc>
                <a:spcPct val="125000"/>
              </a:lnSpc>
            </a:pPr>
            <a:r>
              <a:rPr lang="ru-RU" sz="1200" dirty="0">
                <a:latin typeface="Trebuchet MS" panose="020B0603020202020204" pitchFamily="34" charset="0"/>
              </a:rPr>
              <a:t>60% - резинометаллические опоры</a:t>
            </a:r>
          </a:p>
        </p:txBody>
      </p:sp>
      <p:sp>
        <p:nvSpPr>
          <p:cNvPr id="26" name="object 8">
            <a:extLst>
              <a:ext uri="{FF2B5EF4-FFF2-40B4-BE49-F238E27FC236}">
                <a16:creationId xmlns:a16="http://schemas.microsoft.com/office/drawing/2014/main" id="{B61CFADC-EB22-5923-34E9-A65E00E2BCA5}"/>
              </a:ext>
            </a:extLst>
          </p:cNvPr>
          <p:cNvSpPr txBox="1"/>
          <p:nvPr/>
        </p:nvSpPr>
        <p:spPr>
          <a:xfrm>
            <a:off x="4778567" y="339952"/>
            <a:ext cx="17983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000" spc="-30" dirty="0">
                <a:solidFill>
                  <a:srgbClr val="231F20"/>
                </a:solidFill>
                <a:latin typeface="Trebuchet MS"/>
                <a:cs typeface="Trebuchet MS"/>
              </a:rPr>
              <a:t>Сейсмозащитное</a:t>
            </a: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оборудование</a:t>
            </a:r>
            <a:endParaRPr sz="1000" dirty="0">
              <a:latin typeface="Trebuchet MS"/>
              <a:cs typeface="Trebuchet MS"/>
            </a:endParaRPr>
          </a:p>
        </p:txBody>
      </p:sp>
      <p:pic>
        <p:nvPicPr>
          <p:cNvPr id="37" name="Picture 1123">
            <a:extLst>
              <a:ext uri="{FF2B5EF4-FFF2-40B4-BE49-F238E27FC236}">
                <a16:creationId xmlns:a16="http://schemas.microsoft.com/office/drawing/2014/main" id="{F9CD7FAB-3121-8C85-ABA5-06834FA1B06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60870" y="8083540"/>
            <a:ext cx="3946842" cy="13854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39" name="Picture 24">
            <a:extLst>
              <a:ext uri="{FF2B5EF4-FFF2-40B4-BE49-F238E27FC236}">
                <a16:creationId xmlns:a16="http://schemas.microsoft.com/office/drawing/2014/main" id="{CBFDB198-3C2D-32A8-B810-74F4CD9D585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4963" t="13292" r="1756"/>
          <a:stretch/>
        </p:blipFill>
        <p:spPr>
          <a:xfrm>
            <a:off x="213377" y="7968138"/>
            <a:ext cx="2918968" cy="16260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498428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A2EB2C8F-D67F-3813-35FA-F4C6A8E6A795}"/>
              </a:ext>
            </a:extLst>
          </p:cNvPr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id="{327548E0-B4A5-4E64-30DB-C5A8E6B0D7E1}"/>
              </a:ext>
            </a:extLst>
          </p:cNvPr>
          <p:cNvSpPr txBox="1"/>
          <p:nvPr/>
        </p:nvSpPr>
        <p:spPr>
          <a:xfrm>
            <a:off x="4778567" y="339952"/>
            <a:ext cx="17983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000" spc="-30" dirty="0">
                <a:solidFill>
                  <a:srgbClr val="231F20"/>
                </a:solidFill>
                <a:latin typeface="Trebuchet MS"/>
                <a:cs typeface="Trebuchet MS"/>
              </a:rPr>
              <a:t>Сейсмозащитное</a:t>
            </a: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оборудование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893D51EE-AA87-94F1-4EA0-599B649B4B7B}"/>
              </a:ext>
            </a:extLst>
          </p:cNvPr>
          <p:cNvSpPr/>
          <p:nvPr/>
        </p:nvSpPr>
        <p:spPr>
          <a:xfrm>
            <a:off x="373291" y="720293"/>
            <a:ext cx="1905" cy="216535"/>
          </a:xfrm>
          <a:custGeom>
            <a:avLst/>
            <a:gdLst/>
            <a:ahLst/>
            <a:cxnLst/>
            <a:rect l="l" t="t" r="r" b="b"/>
            <a:pathLst>
              <a:path w="1904" h="216534">
                <a:moveTo>
                  <a:pt x="0" y="216001"/>
                </a:moveTo>
                <a:lnTo>
                  <a:pt x="1701" y="216001"/>
                </a:lnTo>
                <a:lnTo>
                  <a:pt x="1701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5FEE70CC-97FA-363E-5824-B979EFB1EEC7}"/>
              </a:ext>
            </a:extLst>
          </p:cNvPr>
          <p:cNvSpPr txBox="1"/>
          <p:nvPr/>
        </p:nvSpPr>
        <p:spPr>
          <a:xfrm>
            <a:off x="488035" y="720293"/>
            <a:ext cx="6720840" cy="189796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160"/>
              </a:spcBef>
            </a:pPr>
            <a:r>
              <a:rPr lang="ru-RU" sz="1100" b="1" spc="20" dirty="0">
                <a:solidFill>
                  <a:srgbClr val="231F20"/>
                </a:solidFill>
                <a:latin typeface="Calibri"/>
                <a:cs typeface="Calibri"/>
              </a:rPr>
              <a:t>Маятниковые скользящие опоры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6" name="object 13">
            <a:extLst>
              <a:ext uri="{FF2B5EF4-FFF2-40B4-BE49-F238E27FC236}">
                <a16:creationId xmlns:a16="http://schemas.microsoft.com/office/drawing/2014/main" id="{58FAB24C-155B-B574-4F7E-56D59588AA23}"/>
              </a:ext>
            </a:extLst>
          </p:cNvPr>
          <p:cNvSpPr/>
          <p:nvPr/>
        </p:nvSpPr>
        <p:spPr>
          <a:xfrm>
            <a:off x="374992" y="721880"/>
            <a:ext cx="113664" cy="188209"/>
          </a:xfrm>
          <a:custGeom>
            <a:avLst/>
            <a:gdLst/>
            <a:ahLst/>
            <a:cxnLst/>
            <a:rect l="l" t="t" r="r" b="b"/>
            <a:pathLst>
              <a:path w="113665" h="213359">
                <a:moveTo>
                  <a:pt x="113042" y="0"/>
                </a:moveTo>
                <a:lnTo>
                  <a:pt x="0" y="0"/>
                </a:lnTo>
                <a:lnTo>
                  <a:pt x="0" y="212826"/>
                </a:lnTo>
                <a:lnTo>
                  <a:pt x="113042" y="212826"/>
                </a:lnTo>
                <a:lnTo>
                  <a:pt x="113042" y="0"/>
                </a:lnTo>
                <a:close/>
              </a:path>
            </a:pathLst>
          </a:custGeom>
          <a:solidFill>
            <a:srgbClr val="45E01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36">
            <a:extLst>
              <a:ext uri="{FF2B5EF4-FFF2-40B4-BE49-F238E27FC236}">
                <a16:creationId xmlns:a16="http://schemas.microsoft.com/office/drawing/2014/main" id="{38F6A211-B8B7-9162-96AC-78219936D832}"/>
              </a:ext>
            </a:extLst>
          </p:cNvPr>
          <p:cNvGrpSpPr/>
          <p:nvPr/>
        </p:nvGrpSpPr>
        <p:grpSpPr>
          <a:xfrm>
            <a:off x="6597650" y="312848"/>
            <a:ext cx="591217" cy="188563"/>
            <a:chOff x="6600630" y="307978"/>
            <a:chExt cx="591217" cy="188563"/>
          </a:xfrm>
        </p:grpSpPr>
        <p:pic>
          <p:nvPicPr>
            <p:cNvPr id="8" name="object 37">
              <a:extLst>
                <a:ext uri="{FF2B5EF4-FFF2-40B4-BE49-F238E27FC236}">
                  <a16:creationId xmlns:a16="http://schemas.microsoft.com/office/drawing/2014/main" id="{2867D421-35A6-5774-0458-2CC9B3DED83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13037" y="317649"/>
              <a:ext cx="178765" cy="178892"/>
            </a:xfrm>
            <a:prstGeom prst="rect">
              <a:avLst/>
            </a:prstGeom>
          </p:spPr>
        </p:pic>
        <p:pic>
          <p:nvPicPr>
            <p:cNvPr id="9" name="object 38">
              <a:extLst>
                <a:ext uri="{FF2B5EF4-FFF2-40B4-BE49-F238E27FC236}">
                  <a16:creationId xmlns:a16="http://schemas.microsoft.com/office/drawing/2014/main" id="{38DC5329-32E0-6664-B9E8-553E097CA6F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00630" y="307978"/>
              <a:ext cx="188452" cy="188439"/>
            </a:xfrm>
            <a:prstGeom prst="rect">
              <a:avLst/>
            </a:prstGeom>
          </p:spPr>
        </p:pic>
        <p:pic>
          <p:nvPicPr>
            <p:cNvPr id="10" name="object 39">
              <a:extLst>
                <a:ext uri="{FF2B5EF4-FFF2-40B4-BE49-F238E27FC236}">
                  <a16:creationId xmlns:a16="http://schemas.microsoft.com/office/drawing/2014/main" id="{64200196-25C8-8393-8FA7-D658DB54C6F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19260" y="319206"/>
              <a:ext cx="172587" cy="175740"/>
            </a:xfrm>
            <a:prstGeom prst="rect">
              <a:avLst/>
            </a:prstGeom>
          </p:spPr>
        </p:pic>
      </p:grpSp>
      <p:pic>
        <p:nvPicPr>
          <p:cNvPr id="11" name="object 18">
            <a:extLst>
              <a:ext uri="{FF2B5EF4-FFF2-40B4-BE49-F238E27FC236}">
                <a16:creationId xmlns:a16="http://schemas.microsoft.com/office/drawing/2014/main" id="{6C475553-CAAB-4BB1-F811-DDED21D9491C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19260" y="312657"/>
            <a:ext cx="188452" cy="188754"/>
          </a:xfrm>
          <a:prstGeom prst="rect">
            <a:avLst/>
          </a:prstGeom>
        </p:spPr>
      </p:pic>
      <p:pic>
        <p:nvPicPr>
          <p:cNvPr id="12" name="object 71">
            <a:extLst>
              <a:ext uri="{FF2B5EF4-FFF2-40B4-BE49-F238E27FC236}">
                <a16:creationId xmlns:a16="http://schemas.microsoft.com/office/drawing/2014/main" id="{523B8BAB-EDF9-0578-2308-3FBF4943490C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06865" y="311413"/>
            <a:ext cx="194623" cy="19476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7AA431-D31C-4E32-5832-CAB3E912A1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992" y="41825"/>
            <a:ext cx="1720577" cy="480364"/>
          </a:xfrm>
          <a:prstGeom prst="rect">
            <a:avLst/>
          </a:prstGeom>
        </p:spPr>
      </p:pic>
      <p:pic>
        <p:nvPicPr>
          <p:cNvPr id="14" name="object 13">
            <a:extLst>
              <a:ext uri="{FF2B5EF4-FFF2-40B4-BE49-F238E27FC236}">
                <a16:creationId xmlns:a16="http://schemas.microsoft.com/office/drawing/2014/main" id="{D7A2C22F-8642-183C-DA49-F86B2FD6800B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27592" y="29628"/>
            <a:ext cx="598855" cy="510381"/>
          </a:xfrm>
          <a:prstGeom prst="rect">
            <a:avLst/>
          </a:prstGeom>
        </p:spPr>
      </p:pic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FDE0F5AC-A837-291F-1DC7-0269FCD861AC}"/>
              </a:ext>
            </a:extLst>
          </p:cNvPr>
          <p:cNvSpPr/>
          <p:nvPr/>
        </p:nvSpPr>
        <p:spPr>
          <a:xfrm>
            <a:off x="373291" y="1278065"/>
            <a:ext cx="6806107" cy="1901000"/>
          </a:xfrm>
          <a:prstGeom prst="roundRect">
            <a:avLst/>
          </a:prstGeom>
          <a:solidFill>
            <a:srgbClr val="45E013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0" i="0" dirty="0">
                <a:solidFill>
                  <a:srgbClr val="0F1115"/>
                </a:solidFill>
                <a:effectLst/>
                <a:latin typeface="Trebuchet MS" panose="020B0603020202020204" pitchFamily="34" charset="0"/>
              </a:rPr>
              <a:t>Маятниковая скользящая опора для зданий — это сложное инженерное устройство пассивной сейсмозащиты, которое работает как умный "демпфер-маятник". Вместо того чтобы пытаться жестко противостоять силе землетрясения, оно позволяет зданию безопасно колебаться, существенно снижая сейсмические нагрузки на несущие конструкции</a:t>
            </a:r>
            <a:r>
              <a:rPr lang="en-US" sz="1200" dirty="0">
                <a:solidFill>
                  <a:srgbClr val="0F1115"/>
                </a:solidFill>
                <a:latin typeface="Trebuchet MS" panose="020B0603020202020204" pitchFamily="34" charset="0"/>
              </a:rPr>
              <a:t>.</a:t>
            </a:r>
          </a:p>
          <a:p>
            <a:pPr algn="just"/>
            <a:endParaRPr lang="en-US" sz="1200" dirty="0">
              <a:solidFill>
                <a:srgbClr val="0F1115"/>
              </a:solidFill>
              <a:latin typeface="Trebuchet MS" panose="020B0603020202020204" pitchFamily="34" charset="0"/>
            </a:endParaRPr>
          </a:p>
          <a:p>
            <a:pPr marL="0" indent="0" algn="l">
              <a:lnSpc>
                <a:spcPct val="125000"/>
              </a:lnSpc>
            </a:pPr>
            <a:r>
              <a:rPr lang="ru-RU" sz="1200" dirty="0">
                <a:solidFill>
                  <a:srgbClr val="0F1115"/>
                </a:solidFill>
                <a:latin typeface="Trebuchet MS" panose="020B0603020202020204" pitchFamily="34" charset="0"/>
              </a:rPr>
              <a:t>Мировой рынок сейсмоизоляции имеет следующее распределение по типам устройств:</a:t>
            </a:r>
          </a:p>
          <a:p>
            <a:pPr algn="l">
              <a:lnSpc>
                <a:spcPct val="125000"/>
              </a:lnSpc>
            </a:pPr>
            <a:r>
              <a:rPr lang="ru-RU" sz="1200" dirty="0">
                <a:solidFill>
                  <a:srgbClr val="0F1115"/>
                </a:solidFill>
                <a:latin typeface="Trebuchet MS" panose="020B0603020202020204" pitchFamily="34" charset="0"/>
              </a:rPr>
              <a:t>20…25% - маятниковые (скользящие) опоры</a:t>
            </a:r>
          </a:p>
          <a:p>
            <a:pPr algn="just"/>
            <a:r>
              <a:rPr lang="ru-RU" sz="1200" b="0" i="0" dirty="0">
                <a:solidFill>
                  <a:srgbClr val="0F1115"/>
                </a:solidFill>
                <a:effectLst/>
                <a:latin typeface="Trebuchet MS" panose="020B0603020202020204" pitchFamily="34" charset="0"/>
              </a:rPr>
              <a:t> </a:t>
            </a:r>
            <a:endParaRPr lang="ru-RU" sz="1200" dirty="0">
              <a:latin typeface="Trebuchet MS" panose="020B0603020202020204" pitchFamily="34" charset="0"/>
            </a:endParaRPr>
          </a:p>
        </p:txBody>
      </p:sp>
      <p:pic>
        <p:nvPicPr>
          <p:cNvPr id="40" name="Picture 10">
            <a:extLst>
              <a:ext uri="{FF2B5EF4-FFF2-40B4-BE49-F238E27FC236}">
                <a16:creationId xmlns:a16="http://schemas.microsoft.com/office/drawing/2014/main" id="{395E9DE9-DBD9-A663-B018-E94BB5D6E0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0970" y="3213591"/>
            <a:ext cx="4858750" cy="20048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1" name="Рисунок 40" descr="Изображение выглядит как ст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3E13E8C-7633-E214-A18B-899B94FCE76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598" y="4686876"/>
            <a:ext cx="4338243" cy="2253851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B673AFB4-D6A3-1ADC-D94B-A94CD755CFCA}"/>
              </a:ext>
            </a:extLst>
          </p:cNvPr>
          <p:cNvSpPr txBox="1"/>
          <p:nvPr/>
        </p:nvSpPr>
        <p:spPr>
          <a:xfrm>
            <a:off x="373291" y="6760707"/>
            <a:ext cx="3337649" cy="375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</a:pPr>
            <a:r>
              <a:rPr lang="ru-RU" sz="1400" b="1" dirty="0">
                <a:latin typeface="Trebuchet MS" panose="020B0603020202020204" pitchFamily="34" charset="0"/>
              </a:rPr>
              <a:t>Преимущества:</a:t>
            </a:r>
            <a:endParaRPr lang="en-US" sz="1400" b="1" dirty="0">
              <a:latin typeface="Trebuchet MS" panose="020B0603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859912C-B01A-ACC3-202B-F94DF2B2A36A}"/>
              </a:ext>
            </a:extLst>
          </p:cNvPr>
          <p:cNvSpPr txBox="1"/>
          <p:nvPr/>
        </p:nvSpPr>
        <p:spPr>
          <a:xfrm>
            <a:off x="495211" y="7265663"/>
            <a:ext cx="3337649" cy="2766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lang="ru-RU" sz="1000" b="0" dirty="0">
                <a:latin typeface="Trebuchet MS" panose="020B0603020202020204" pitchFamily="34" charset="0"/>
              </a:rPr>
              <a:t>Продолжительный (до 150 лет) срок службы.</a:t>
            </a:r>
            <a:endParaRPr lang="en-US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endParaRPr lang="ru-RU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r>
              <a:rPr lang="ru-RU" sz="1000" b="0" dirty="0">
                <a:latin typeface="Trebuchet MS" panose="020B0603020202020204" pitchFamily="34" charset="0"/>
              </a:rPr>
              <a:t>Мгновенные плавные смещения (в том числе, от температурных и ветровых воздействий) без влияния на НДС несущих конструкций.</a:t>
            </a:r>
            <a:endParaRPr lang="en-US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endParaRPr lang="ru-RU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r>
              <a:rPr lang="ru-RU" sz="1000" b="0" dirty="0">
                <a:latin typeface="Trebuchet MS" panose="020B0603020202020204" pitchFamily="34" charset="0"/>
              </a:rPr>
              <a:t>Способность к самоцентрированию.</a:t>
            </a:r>
            <a:endParaRPr lang="en-US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endParaRPr lang="en-US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r>
              <a:rPr lang="ru-RU" sz="1000" b="0" dirty="0">
                <a:latin typeface="Trebuchet MS" panose="020B0603020202020204" pitchFamily="34" charset="0"/>
              </a:rPr>
              <a:t>Обеспечение горизонтальной частоты на уровне 0.</a:t>
            </a:r>
            <a:r>
              <a:rPr lang="en-US" sz="1000" b="0" dirty="0">
                <a:latin typeface="Trebuchet MS" panose="020B0603020202020204" pitchFamily="34" charset="0"/>
              </a:rPr>
              <a:t>25</a:t>
            </a:r>
            <a:r>
              <a:rPr lang="ru-RU" sz="1000" b="0" dirty="0">
                <a:latin typeface="Trebuchet MS" panose="020B0603020202020204" pitchFamily="34" charset="0"/>
              </a:rPr>
              <a:t>…0.</a:t>
            </a:r>
            <a:r>
              <a:rPr lang="en-US" sz="1000" b="0" dirty="0">
                <a:latin typeface="Trebuchet MS" panose="020B0603020202020204" pitchFamily="34" charset="0"/>
              </a:rPr>
              <a:t>5</a:t>
            </a:r>
            <a:r>
              <a:rPr lang="ru-RU" sz="1000" b="0" dirty="0">
                <a:latin typeface="Trebuchet MS" panose="020B0603020202020204" pitchFamily="34" charset="0"/>
              </a:rPr>
              <a:t> Гц.</a:t>
            </a:r>
            <a:endParaRPr lang="en-US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endParaRPr lang="ru-RU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r>
              <a:rPr lang="ru-RU" sz="1000" b="0" dirty="0">
                <a:latin typeface="Trebuchet MS" panose="020B0603020202020204" pitchFamily="34" charset="0"/>
              </a:rPr>
              <a:t>Низкий уровень старения фрикционного материала.</a:t>
            </a:r>
            <a:endParaRPr lang="en-US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endParaRPr lang="ru-RU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r>
              <a:rPr lang="ru-RU" sz="1000" b="0" dirty="0">
                <a:latin typeface="Trebuchet MS" panose="020B0603020202020204" pitchFamily="34" charset="0"/>
              </a:rPr>
              <a:t>Рабочий диапазон температур: -50</a:t>
            </a:r>
            <a:r>
              <a:rPr lang="ru-RU" sz="1000" b="0" baseline="30000" dirty="0">
                <a:latin typeface="Trebuchet MS" panose="020B0603020202020204" pitchFamily="34" charset="0"/>
              </a:rPr>
              <a:t>о</a:t>
            </a:r>
            <a:r>
              <a:rPr lang="ru-RU" sz="1000" b="0" dirty="0">
                <a:latin typeface="Trebuchet MS" panose="020B0603020202020204" pitchFamily="34" charset="0"/>
              </a:rPr>
              <a:t>С…+70</a:t>
            </a:r>
            <a:r>
              <a:rPr lang="ru-RU" sz="1000" b="0" baseline="30000" dirty="0">
                <a:latin typeface="Trebuchet MS" panose="020B0603020202020204" pitchFamily="34" charset="0"/>
              </a:rPr>
              <a:t>о</a:t>
            </a:r>
            <a:r>
              <a:rPr lang="ru-RU" sz="1000" b="0" dirty="0">
                <a:latin typeface="Trebuchet MS" panose="020B0603020202020204" pitchFamily="34" charset="0"/>
              </a:rPr>
              <a:t>С.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87D5812E-143C-0D19-5769-698AD5AE4427}"/>
              </a:ext>
            </a:extLst>
          </p:cNvPr>
          <p:cNvSpPr/>
          <p:nvPr/>
        </p:nvSpPr>
        <p:spPr>
          <a:xfrm>
            <a:off x="339090" y="7420611"/>
            <a:ext cx="63235" cy="2485390"/>
          </a:xfrm>
          <a:prstGeom prst="rect">
            <a:avLst/>
          </a:prstGeom>
          <a:solidFill>
            <a:srgbClr val="BEBE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Блок-схема: узел 56">
            <a:extLst>
              <a:ext uri="{FF2B5EF4-FFF2-40B4-BE49-F238E27FC236}">
                <a16:creationId xmlns:a16="http://schemas.microsoft.com/office/drawing/2014/main" id="{B3B48047-5AEB-B9F5-EB5C-8301D3B548DE}"/>
              </a:ext>
            </a:extLst>
          </p:cNvPr>
          <p:cNvSpPr/>
          <p:nvPr/>
        </p:nvSpPr>
        <p:spPr>
          <a:xfrm>
            <a:off x="308918" y="7344139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8" name="Блок-схема: узел 57">
            <a:extLst>
              <a:ext uri="{FF2B5EF4-FFF2-40B4-BE49-F238E27FC236}">
                <a16:creationId xmlns:a16="http://schemas.microsoft.com/office/drawing/2014/main" id="{2A119A5E-5508-497B-E089-0F1DA56E39B1}"/>
              </a:ext>
            </a:extLst>
          </p:cNvPr>
          <p:cNvSpPr/>
          <p:nvPr/>
        </p:nvSpPr>
        <p:spPr>
          <a:xfrm>
            <a:off x="308918" y="7725014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9" name="Блок-схема: узел 58">
            <a:extLst>
              <a:ext uri="{FF2B5EF4-FFF2-40B4-BE49-F238E27FC236}">
                <a16:creationId xmlns:a16="http://schemas.microsoft.com/office/drawing/2014/main" id="{5A2F52C6-F485-2CDD-32FC-003FD31BA60E}"/>
              </a:ext>
            </a:extLst>
          </p:cNvPr>
          <p:cNvSpPr/>
          <p:nvPr/>
        </p:nvSpPr>
        <p:spPr>
          <a:xfrm>
            <a:off x="314988" y="8485234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0" name="Блок-схема: узел 59">
            <a:extLst>
              <a:ext uri="{FF2B5EF4-FFF2-40B4-BE49-F238E27FC236}">
                <a16:creationId xmlns:a16="http://schemas.microsoft.com/office/drawing/2014/main" id="{4CE97CF7-3870-5B75-D919-5102784B7577}"/>
              </a:ext>
            </a:extLst>
          </p:cNvPr>
          <p:cNvSpPr/>
          <p:nvPr/>
        </p:nvSpPr>
        <p:spPr>
          <a:xfrm>
            <a:off x="308918" y="8866234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1" name="Блок-схема: узел 60">
            <a:extLst>
              <a:ext uri="{FF2B5EF4-FFF2-40B4-BE49-F238E27FC236}">
                <a16:creationId xmlns:a16="http://schemas.microsoft.com/office/drawing/2014/main" id="{5BAD7E02-2723-9140-30AE-FFDB97F3D51C}"/>
              </a:ext>
            </a:extLst>
          </p:cNvPr>
          <p:cNvSpPr/>
          <p:nvPr/>
        </p:nvSpPr>
        <p:spPr>
          <a:xfrm>
            <a:off x="311728" y="9437878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Блок-схема: узел 61">
            <a:extLst>
              <a:ext uri="{FF2B5EF4-FFF2-40B4-BE49-F238E27FC236}">
                <a16:creationId xmlns:a16="http://schemas.microsoft.com/office/drawing/2014/main" id="{542D2B76-33D3-A259-D741-400727BB0AC8}"/>
              </a:ext>
            </a:extLst>
          </p:cNvPr>
          <p:cNvSpPr/>
          <p:nvPr/>
        </p:nvSpPr>
        <p:spPr>
          <a:xfrm>
            <a:off x="308918" y="9820783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5" name="Picture 6">
            <a:extLst>
              <a:ext uri="{FF2B5EF4-FFF2-40B4-BE49-F238E27FC236}">
                <a16:creationId xmlns:a16="http://schemas.microsoft.com/office/drawing/2014/main" id="{2BD7FE30-BF86-0A91-E66B-035868DC53B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19106"/>
          <a:stretch/>
        </p:blipFill>
        <p:spPr>
          <a:xfrm>
            <a:off x="3778250" y="7497184"/>
            <a:ext cx="3674482" cy="2228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object 2">
            <a:extLst>
              <a:ext uri="{FF2B5EF4-FFF2-40B4-BE49-F238E27FC236}">
                <a16:creationId xmlns:a16="http://schemas.microsoft.com/office/drawing/2014/main" id="{EFEC4E1C-DCDB-25EB-4F56-B4B48B2EAA07}"/>
              </a:ext>
            </a:extLst>
          </p:cNvPr>
          <p:cNvSpPr/>
          <p:nvPr/>
        </p:nvSpPr>
        <p:spPr>
          <a:xfrm>
            <a:off x="0" y="10161003"/>
            <a:ext cx="360680" cy="215900"/>
          </a:xfrm>
          <a:custGeom>
            <a:avLst/>
            <a:gdLst/>
            <a:ahLst/>
            <a:cxnLst/>
            <a:rect l="l" t="t" r="r" b="b"/>
            <a:pathLst>
              <a:path w="360680" h="215900">
                <a:moveTo>
                  <a:pt x="0" y="215569"/>
                </a:moveTo>
                <a:lnTo>
                  <a:pt x="360451" y="215569"/>
                </a:lnTo>
                <a:lnTo>
                  <a:pt x="36045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3">
            <a:extLst>
              <a:ext uri="{FF2B5EF4-FFF2-40B4-BE49-F238E27FC236}">
                <a16:creationId xmlns:a16="http://schemas.microsoft.com/office/drawing/2014/main" id="{3B44B0A4-9A59-732C-20E1-970DE095C08E}"/>
              </a:ext>
            </a:extLst>
          </p:cNvPr>
          <p:cNvGrpSpPr/>
          <p:nvPr/>
        </p:nvGrpSpPr>
        <p:grpSpPr>
          <a:xfrm>
            <a:off x="360451" y="10161003"/>
            <a:ext cx="114935" cy="215900"/>
            <a:chOff x="360451" y="10161003"/>
            <a:chExt cx="114935" cy="215900"/>
          </a:xfrm>
        </p:grpSpPr>
        <p:sp>
          <p:nvSpPr>
            <p:cNvPr id="17" name="object 4">
              <a:extLst>
                <a:ext uri="{FF2B5EF4-FFF2-40B4-BE49-F238E27FC236}">
                  <a16:creationId xmlns:a16="http://schemas.microsoft.com/office/drawing/2014/main" id="{E60F6DB1-86DC-492B-D15E-453ED71BB84D}"/>
                </a:ext>
              </a:extLst>
            </p:cNvPr>
            <p:cNvSpPr/>
            <p:nvPr/>
          </p:nvSpPr>
          <p:spPr>
            <a:xfrm>
              <a:off x="473494" y="10161003"/>
              <a:ext cx="1905" cy="215900"/>
            </a:xfrm>
            <a:custGeom>
              <a:avLst/>
              <a:gdLst/>
              <a:ahLst/>
              <a:cxnLst/>
              <a:rect l="l" t="t" r="r" b="b"/>
              <a:pathLst>
                <a:path w="1904" h="215900">
                  <a:moveTo>
                    <a:pt x="0" y="215569"/>
                  </a:moveTo>
                  <a:lnTo>
                    <a:pt x="1701" y="215569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5">
              <a:extLst>
                <a:ext uri="{FF2B5EF4-FFF2-40B4-BE49-F238E27FC236}">
                  <a16:creationId xmlns:a16="http://schemas.microsoft.com/office/drawing/2014/main" id="{3587C3B0-2DAB-C1B7-7D4F-7D291790B727}"/>
                </a:ext>
              </a:extLst>
            </p:cNvPr>
            <p:cNvSpPr/>
            <p:nvPr/>
          </p:nvSpPr>
          <p:spPr>
            <a:xfrm>
              <a:off x="36045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7">
            <a:extLst>
              <a:ext uri="{FF2B5EF4-FFF2-40B4-BE49-F238E27FC236}">
                <a16:creationId xmlns:a16="http://schemas.microsoft.com/office/drawing/2014/main" id="{26F9186C-D02B-6D8C-9581-B70C69111044}"/>
              </a:ext>
            </a:extLst>
          </p:cNvPr>
          <p:cNvSpPr txBox="1"/>
          <p:nvPr/>
        </p:nvSpPr>
        <p:spPr>
          <a:xfrm>
            <a:off x="167299" y="10176069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42</a:t>
            </a:r>
            <a:endParaRPr sz="9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8276397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0FA2D77B-22CD-2B2E-2713-443926C8746B}"/>
              </a:ext>
            </a:extLst>
          </p:cNvPr>
          <p:cNvSpPr txBox="1"/>
          <p:nvPr/>
        </p:nvSpPr>
        <p:spPr>
          <a:xfrm>
            <a:off x="373291" y="1268512"/>
            <a:ext cx="6808013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u="none" strike="noStrike" dirty="0">
                <a:effectLst/>
                <a:latin typeface="Trebuchet MS" panose="020B0603020202020204" pitchFamily="34" charset="0"/>
              </a:rPr>
              <a:t>Вязкие, высоковязкие и вязкоупругие демпферы</a:t>
            </a:r>
            <a:r>
              <a:rPr lang="ru-RU" sz="1200" b="1" dirty="0">
                <a:latin typeface="Trebuchet MS" panose="020B0603020202020204" pitchFamily="34" charset="0"/>
              </a:rPr>
              <a:t> </a:t>
            </a:r>
            <a:r>
              <a:rPr lang="ru-RU" sz="1200" dirty="0">
                <a:latin typeface="Trebuchet MS" panose="020B0603020202020204" pitchFamily="34" charset="0"/>
              </a:rPr>
              <a:t>— это специализированные защитные устройства, предназначенные для </a:t>
            </a:r>
            <a:r>
              <a:rPr lang="ru-RU" sz="1200" u="none" strike="noStrike" dirty="0">
                <a:effectLst/>
                <a:latin typeface="Trebuchet MS" panose="020B0603020202020204" pitchFamily="34" charset="0"/>
              </a:rPr>
              <a:t>гашения вибраций, ударных нагрузок и сейсмических колебаний</a:t>
            </a:r>
            <a:r>
              <a:rPr lang="ru-RU" sz="1200" dirty="0">
                <a:latin typeface="Trebuchet MS" panose="020B0603020202020204" pitchFamily="34" charset="0"/>
              </a:rPr>
              <a:t> путем превращения кинетической энергии движения в тепловую. Они широко используются в энергетике (включая АЭС), тяжелой промышленности, строительстве высотных зданий и мостов, а также для защиты трубопроводов.</a:t>
            </a:r>
            <a:endParaRPr lang="en-US" sz="1200" dirty="0">
              <a:latin typeface="Trebuchet MS" panose="020B0603020202020204" pitchFamily="34" charset="0"/>
            </a:endParaRPr>
          </a:p>
          <a:p>
            <a:pPr marL="0" indent="0" algn="l">
              <a:lnSpc>
                <a:spcPct val="125000"/>
              </a:lnSpc>
            </a:pPr>
            <a:r>
              <a:rPr lang="ru-RU" sz="1200" dirty="0">
                <a:latin typeface="Trebuchet MS" panose="020B0603020202020204" pitchFamily="34" charset="0"/>
              </a:rPr>
              <a:t>Мировой рынок сейсмоизоляции</a:t>
            </a:r>
            <a:r>
              <a:rPr lang="ru-RU" sz="1200" b="0" dirty="0">
                <a:latin typeface="Trebuchet MS" panose="020B0603020202020204" pitchFamily="34" charset="0"/>
              </a:rPr>
              <a:t> имеет следующее распределение по типам устройств:</a:t>
            </a:r>
          </a:p>
          <a:p>
            <a:pPr algn="l">
              <a:lnSpc>
                <a:spcPct val="125000"/>
              </a:lnSpc>
            </a:pPr>
            <a:r>
              <a:rPr lang="ru-RU" sz="1200" b="0" dirty="0">
                <a:latin typeface="Trebuchet MS" panose="020B0603020202020204" pitchFamily="34" charset="0"/>
              </a:rPr>
              <a:t>15…20% - остальные типы сейсмозащитных (демпфирующих) устройств</a:t>
            </a:r>
          </a:p>
          <a:p>
            <a:pPr algn="just"/>
            <a:endParaRPr lang="ru-RU" sz="1200" dirty="0">
              <a:latin typeface="Trebuchet MS" panose="020B0603020202020204" pitchFamily="34" charset="0"/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F0D462F1-9975-18E4-211E-8E3DF95B00C3}"/>
              </a:ext>
            </a:extLst>
          </p:cNvPr>
          <p:cNvSpPr/>
          <p:nvPr/>
        </p:nvSpPr>
        <p:spPr>
          <a:xfrm>
            <a:off x="373291" y="1271052"/>
            <a:ext cx="6808013" cy="1557276"/>
          </a:xfrm>
          <a:prstGeom prst="roundRect">
            <a:avLst/>
          </a:prstGeom>
          <a:solidFill>
            <a:srgbClr val="45E013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6">
            <a:extLst>
              <a:ext uri="{FF2B5EF4-FFF2-40B4-BE49-F238E27FC236}">
                <a16:creationId xmlns:a16="http://schemas.microsoft.com/office/drawing/2014/main" id="{BF308A44-1B95-04E8-052E-8AE8E165943C}"/>
              </a:ext>
            </a:extLst>
          </p:cNvPr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id="{3606C72F-62CC-D5CF-EA31-09B51EC002BE}"/>
              </a:ext>
            </a:extLst>
          </p:cNvPr>
          <p:cNvSpPr txBox="1"/>
          <p:nvPr/>
        </p:nvSpPr>
        <p:spPr>
          <a:xfrm>
            <a:off x="4778567" y="339952"/>
            <a:ext cx="17983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000" spc="-30" dirty="0">
                <a:solidFill>
                  <a:srgbClr val="231F20"/>
                </a:solidFill>
                <a:latin typeface="Trebuchet MS"/>
                <a:cs typeface="Trebuchet MS"/>
              </a:rPr>
              <a:t>Сейсмозащитное</a:t>
            </a: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оборудование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AC2B3CEE-39B5-785F-C3F1-0DEB0065E067}"/>
              </a:ext>
            </a:extLst>
          </p:cNvPr>
          <p:cNvSpPr/>
          <p:nvPr/>
        </p:nvSpPr>
        <p:spPr>
          <a:xfrm>
            <a:off x="373291" y="720293"/>
            <a:ext cx="1905" cy="216535"/>
          </a:xfrm>
          <a:custGeom>
            <a:avLst/>
            <a:gdLst/>
            <a:ahLst/>
            <a:cxnLst/>
            <a:rect l="l" t="t" r="r" b="b"/>
            <a:pathLst>
              <a:path w="1904" h="216534">
                <a:moveTo>
                  <a:pt x="0" y="216001"/>
                </a:moveTo>
                <a:lnTo>
                  <a:pt x="1701" y="216001"/>
                </a:lnTo>
                <a:lnTo>
                  <a:pt x="1701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D672B94D-3654-760E-196A-AE5887C2AE30}"/>
              </a:ext>
            </a:extLst>
          </p:cNvPr>
          <p:cNvSpPr txBox="1"/>
          <p:nvPr/>
        </p:nvSpPr>
        <p:spPr>
          <a:xfrm>
            <a:off x="488035" y="720293"/>
            <a:ext cx="6720840" cy="189796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160"/>
              </a:spcBef>
            </a:pPr>
            <a:r>
              <a:rPr lang="ru-RU" sz="1100" b="1" spc="20" dirty="0">
                <a:solidFill>
                  <a:srgbClr val="231F20"/>
                </a:solidFill>
                <a:latin typeface="Calibri"/>
                <a:cs typeface="Calibri"/>
              </a:rPr>
              <a:t>Вязкие демпферы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6" name="object 13">
            <a:extLst>
              <a:ext uri="{FF2B5EF4-FFF2-40B4-BE49-F238E27FC236}">
                <a16:creationId xmlns:a16="http://schemas.microsoft.com/office/drawing/2014/main" id="{1D649C30-D6DB-F356-BCE0-8FD7D783BB8F}"/>
              </a:ext>
            </a:extLst>
          </p:cNvPr>
          <p:cNvSpPr/>
          <p:nvPr/>
        </p:nvSpPr>
        <p:spPr>
          <a:xfrm>
            <a:off x="374992" y="721880"/>
            <a:ext cx="113664" cy="188209"/>
          </a:xfrm>
          <a:custGeom>
            <a:avLst/>
            <a:gdLst/>
            <a:ahLst/>
            <a:cxnLst/>
            <a:rect l="l" t="t" r="r" b="b"/>
            <a:pathLst>
              <a:path w="113665" h="213359">
                <a:moveTo>
                  <a:pt x="113042" y="0"/>
                </a:moveTo>
                <a:lnTo>
                  <a:pt x="0" y="0"/>
                </a:lnTo>
                <a:lnTo>
                  <a:pt x="0" y="212826"/>
                </a:lnTo>
                <a:lnTo>
                  <a:pt x="113042" y="212826"/>
                </a:lnTo>
                <a:lnTo>
                  <a:pt x="113042" y="0"/>
                </a:lnTo>
                <a:close/>
              </a:path>
            </a:pathLst>
          </a:custGeom>
          <a:solidFill>
            <a:srgbClr val="45E01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36">
            <a:extLst>
              <a:ext uri="{FF2B5EF4-FFF2-40B4-BE49-F238E27FC236}">
                <a16:creationId xmlns:a16="http://schemas.microsoft.com/office/drawing/2014/main" id="{E1929F9D-8581-D646-4292-89DACEB0AC5E}"/>
              </a:ext>
            </a:extLst>
          </p:cNvPr>
          <p:cNvGrpSpPr/>
          <p:nvPr/>
        </p:nvGrpSpPr>
        <p:grpSpPr>
          <a:xfrm>
            <a:off x="6597650" y="312848"/>
            <a:ext cx="591217" cy="188563"/>
            <a:chOff x="6600630" y="307978"/>
            <a:chExt cx="591217" cy="188563"/>
          </a:xfrm>
        </p:grpSpPr>
        <p:pic>
          <p:nvPicPr>
            <p:cNvPr id="8" name="object 37">
              <a:extLst>
                <a:ext uri="{FF2B5EF4-FFF2-40B4-BE49-F238E27FC236}">
                  <a16:creationId xmlns:a16="http://schemas.microsoft.com/office/drawing/2014/main" id="{C1736794-99CB-BBBB-3A7E-186B0434227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13037" y="317649"/>
              <a:ext cx="178765" cy="178892"/>
            </a:xfrm>
            <a:prstGeom prst="rect">
              <a:avLst/>
            </a:prstGeom>
          </p:spPr>
        </p:pic>
        <p:pic>
          <p:nvPicPr>
            <p:cNvPr id="9" name="object 38">
              <a:extLst>
                <a:ext uri="{FF2B5EF4-FFF2-40B4-BE49-F238E27FC236}">
                  <a16:creationId xmlns:a16="http://schemas.microsoft.com/office/drawing/2014/main" id="{AB7BB9C1-C41C-DABC-4C43-5CA1E775219D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00630" y="307978"/>
              <a:ext cx="188452" cy="188439"/>
            </a:xfrm>
            <a:prstGeom prst="rect">
              <a:avLst/>
            </a:prstGeom>
          </p:spPr>
        </p:pic>
        <p:pic>
          <p:nvPicPr>
            <p:cNvPr id="10" name="object 39">
              <a:extLst>
                <a:ext uri="{FF2B5EF4-FFF2-40B4-BE49-F238E27FC236}">
                  <a16:creationId xmlns:a16="http://schemas.microsoft.com/office/drawing/2014/main" id="{D74A94D2-90F5-45E5-13CF-CEF60C2AFE2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19260" y="319206"/>
              <a:ext cx="172587" cy="175740"/>
            </a:xfrm>
            <a:prstGeom prst="rect">
              <a:avLst/>
            </a:prstGeom>
          </p:spPr>
        </p:pic>
      </p:grpSp>
      <p:pic>
        <p:nvPicPr>
          <p:cNvPr id="11" name="object 18">
            <a:extLst>
              <a:ext uri="{FF2B5EF4-FFF2-40B4-BE49-F238E27FC236}">
                <a16:creationId xmlns:a16="http://schemas.microsoft.com/office/drawing/2014/main" id="{148D07CE-98B0-92E5-D9AB-F663D242B440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19260" y="312657"/>
            <a:ext cx="188452" cy="188754"/>
          </a:xfrm>
          <a:prstGeom prst="rect">
            <a:avLst/>
          </a:prstGeom>
        </p:spPr>
      </p:pic>
      <p:pic>
        <p:nvPicPr>
          <p:cNvPr id="12" name="object 71">
            <a:extLst>
              <a:ext uri="{FF2B5EF4-FFF2-40B4-BE49-F238E27FC236}">
                <a16:creationId xmlns:a16="http://schemas.microsoft.com/office/drawing/2014/main" id="{6F8A1469-1A37-7ED0-3A03-1A4B8E1DEA72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06865" y="311413"/>
            <a:ext cx="194623" cy="19476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D7B0189-AC08-290D-35F6-B9C380ED25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992" y="41825"/>
            <a:ext cx="1720577" cy="480364"/>
          </a:xfrm>
          <a:prstGeom prst="rect">
            <a:avLst/>
          </a:prstGeom>
        </p:spPr>
      </p:pic>
      <p:pic>
        <p:nvPicPr>
          <p:cNvPr id="14" name="object 13">
            <a:extLst>
              <a:ext uri="{FF2B5EF4-FFF2-40B4-BE49-F238E27FC236}">
                <a16:creationId xmlns:a16="http://schemas.microsoft.com/office/drawing/2014/main" id="{3CA7C3D5-9CD4-86B7-CA81-19CFDC4E4D52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27592" y="29628"/>
            <a:ext cx="598855" cy="510381"/>
          </a:xfrm>
          <a:prstGeom prst="rect">
            <a:avLst/>
          </a:prstGeom>
        </p:spPr>
      </p:pic>
      <p:sp>
        <p:nvSpPr>
          <p:cNvPr id="15" name="object 2">
            <a:extLst>
              <a:ext uri="{FF2B5EF4-FFF2-40B4-BE49-F238E27FC236}">
                <a16:creationId xmlns:a16="http://schemas.microsoft.com/office/drawing/2014/main" id="{0862BC1A-D60D-3BF5-5B27-040F91DD5F31}"/>
              </a:ext>
            </a:extLst>
          </p:cNvPr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3">
            <a:extLst>
              <a:ext uri="{FF2B5EF4-FFF2-40B4-BE49-F238E27FC236}">
                <a16:creationId xmlns:a16="http://schemas.microsoft.com/office/drawing/2014/main" id="{ACC5C47F-05C4-5123-C7B5-09DC8AEEA45E}"/>
              </a:ext>
            </a:extLst>
          </p:cNvPr>
          <p:cNvGrpSpPr/>
          <p:nvPr/>
        </p:nvGrpSpPr>
        <p:grpSpPr>
          <a:xfrm>
            <a:off x="7086498" y="10161003"/>
            <a:ext cx="473709" cy="215900"/>
            <a:chOff x="7086498" y="10161003"/>
            <a:chExt cx="473709" cy="215900"/>
          </a:xfrm>
        </p:grpSpPr>
        <p:sp>
          <p:nvSpPr>
            <p:cNvPr id="17" name="object 4">
              <a:extLst>
                <a:ext uri="{FF2B5EF4-FFF2-40B4-BE49-F238E27FC236}">
                  <a16:creationId xmlns:a16="http://schemas.microsoft.com/office/drawing/2014/main" id="{38AA8BA3-C5D0-A1E3-B676-F18B373D573E}"/>
                </a:ext>
              </a:extLst>
            </p:cNvPr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5">
              <a:extLst>
                <a:ext uri="{FF2B5EF4-FFF2-40B4-BE49-F238E27FC236}">
                  <a16:creationId xmlns:a16="http://schemas.microsoft.com/office/drawing/2014/main" id="{2D56918F-AAEE-7519-215B-A7F400BA90EA}"/>
                </a:ext>
              </a:extLst>
            </p:cNvPr>
            <p:cNvSpPr/>
            <p:nvPr/>
          </p:nvSpPr>
          <p:spPr>
            <a:xfrm>
              <a:off x="7086498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7">
            <a:extLst>
              <a:ext uri="{FF2B5EF4-FFF2-40B4-BE49-F238E27FC236}">
                <a16:creationId xmlns:a16="http://schemas.microsoft.com/office/drawing/2014/main" id="{A072422C-818C-7ED9-9973-A870A39F8ED4}"/>
              </a:ext>
            </a:extLst>
          </p:cNvPr>
          <p:cNvSpPr txBox="1"/>
          <p:nvPr/>
        </p:nvSpPr>
        <p:spPr>
          <a:xfrm>
            <a:off x="7243006" y="10174794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43</a:t>
            </a:r>
            <a:endParaRPr sz="900" dirty="0">
              <a:latin typeface="Trebuchet MS"/>
              <a:cs typeface="Trebuchet MS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835585F-87DE-20AF-A6CC-0015C0A8B4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06474" y="2960323"/>
            <a:ext cx="4778567" cy="3284657"/>
          </a:xfrm>
          <a:prstGeom prst="rect">
            <a:avLst/>
          </a:prstGeom>
        </p:spPr>
      </p:pic>
      <p:pic>
        <p:nvPicPr>
          <p:cNvPr id="24" name="Picture 2">
            <a:extLst>
              <a:ext uri="{FF2B5EF4-FFF2-40B4-BE49-F238E27FC236}">
                <a16:creationId xmlns:a16="http://schemas.microsoft.com/office/drawing/2014/main" id="{EFA711C7-343D-E00E-C39D-9D70E2993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362" b="91915" l="3340" r="96267">
                        <a14:foregroundMark x1="96464" y1="82553" x2="96464" y2="82553"/>
                        <a14:foregroundMark x1="44990" y1="92340" x2="44990" y2="92340"/>
                        <a14:foregroundMark x1="7073" y1="79574" x2="7073" y2="79574"/>
                        <a14:foregroundMark x1="3536" y1="78723" x2="3536" y2="787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3192058"/>
            <a:ext cx="2606474" cy="2403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270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6" name="Рисунок 25" descr="Изображение выглядит как Контейнер для отходов, корзина, желтый, контейне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EF51808-CDEC-A9EB-31DC-702A5E138A8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377" y="7163252"/>
            <a:ext cx="3416461" cy="281726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06E4175-BBB3-55E2-07EA-8FF0D5225C81}"/>
              </a:ext>
            </a:extLst>
          </p:cNvPr>
          <p:cNvSpPr txBox="1"/>
          <p:nvPr/>
        </p:nvSpPr>
        <p:spPr>
          <a:xfrm>
            <a:off x="373291" y="6855475"/>
            <a:ext cx="15408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atin typeface="Trebuchet MS" panose="020B0603020202020204" pitchFamily="34" charset="0"/>
              </a:rPr>
              <a:t>Преимущества</a:t>
            </a:r>
            <a:r>
              <a:rPr lang="ru-RU" sz="1400" dirty="0">
                <a:latin typeface="Trebuchet MS" panose="020B0603020202020204" pitchFamily="34" charset="0"/>
              </a:rPr>
              <a:t>: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4B6EDE6-7FF0-15A9-1CF0-E016FB1F22EE}"/>
              </a:ext>
            </a:extLst>
          </p:cNvPr>
          <p:cNvSpPr txBox="1"/>
          <p:nvPr/>
        </p:nvSpPr>
        <p:spPr>
          <a:xfrm>
            <a:off x="373291" y="7210383"/>
            <a:ext cx="3859530" cy="2574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lang="ru-RU" sz="1000" dirty="0">
                <a:latin typeface="Trebuchet MS" panose="020B0603020202020204" pitchFamily="34" charset="0"/>
              </a:rPr>
              <a:t>Демпфирование всех поступательных и вращательных степеней свободы.</a:t>
            </a:r>
            <a:endParaRPr lang="en-US" sz="100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endParaRPr lang="ru-RU" sz="100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r>
              <a:rPr lang="ru-RU" sz="1000" b="0" dirty="0">
                <a:latin typeface="Trebuchet MS" panose="020B0603020202020204" pitchFamily="34" charset="0"/>
              </a:rPr>
              <a:t>Способность воспринимать </a:t>
            </a:r>
            <a:r>
              <a:rPr lang="ru-RU" sz="1000" dirty="0">
                <a:latin typeface="Trebuchet MS" panose="020B0603020202020204" pitchFamily="34" charset="0"/>
              </a:rPr>
              <a:t>тепловые расширения</a:t>
            </a:r>
            <a:r>
              <a:rPr lang="ru-RU" sz="1000" b="0" dirty="0">
                <a:latin typeface="Trebuchet MS" panose="020B0603020202020204" pitchFamily="34" charset="0"/>
              </a:rPr>
              <a:t>, не вызывая возникновения дополнительных внутренних усилий в изолируемой конструкции.</a:t>
            </a:r>
            <a:endParaRPr lang="en-US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endParaRPr lang="ru-RU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r>
              <a:rPr lang="ru-RU" sz="1000" b="0" dirty="0">
                <a:latin typeface="Trebuchet MS" panose="020B0603020202020204" pitchFamily="34" charset="0"/>
              </a:rPr>
              <a:t>Широкий диапазон рабочих температур (-30</a:t>
            </a:r>
            <a:r>
              <a:rPr lang="ru-RU" sz="1000" b="0" baseline="30000" dirty="0">
                <a:latin typeface="Trebuchet MS" panose="020B0603020202020204" pitchFamily="34" charset="0"/>
              </a:rPr>
              <a:t>о</a:t>
            </a:r>
            <a:r>
              <a:rPr lang="ru-RU" sz="1000" b="0" dirty="0">
                <a:latin typeface="Trebuchet MS" panose="020B0603020202020204" pitchFamily="34" charset="0"/>
              </a:rPr>
              <a:t>С…+110</a:t>
            </a:r>
            <a:r>
              <a:rPr lang="ru-RU" sz="1000" b="0" baseline="30000" dirty="0">
                <a:latin typeface="Trebuchet MS" panose="020B0603020202020204" pitchFamily="34" charset="0"/>
              </a:rPr>
              <a:t>о</a:t>
            </a:r>
            <a:r>
              <a:rPr lang="ru-RU" sz="1000" b="0" dirty="0">
                <a:latin typeface="Trebuchet MS" panose="020B0603020202020204" pitchFamily="34" charset="0"/>
              </a:rPr>
              <a:t>С) и экстремальных сред (в том числе, радиационная).</a:t>
            </a:r>
            <a:endParaRPr lang="en-US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endParaRPr lang="ru-RU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r>
              <a:rPr lang="ru-RU" sz="1000" b="0" dirty="0">
                <a:latin typeface="Trebuchet MS" panose="020B0603020202020204" pitchFamily="34" charset="0"/>
              </a:rPr>
              <a:t>Наиболее эффективны при частоте </a:t>
            </a:r>
            <a:r>
              <a:rPr lang="ru-RU" sz="1000" dirty="0">
                <a:latin typeface="Trebuchet MS" panose="020B0603020202020204" pitchFamily="34" charset="0"/>
              </a:rPr>
              <a:t>выше 1 Гц</a:t>
            </a:r>
            <a:r>
              <a:rPr lang="ru-RU" sz="1000" b="0" dirty="0">
                <a:latin typeface="Trebuchet MS" panose="020B0603020202020204" pitchFamily="34" charset="0"/>
              </a:rPr>
              <a:t>.</a:t>
            </a:r>
            <a:endParaRPr lang="en-US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endParaRPr lang="ru-RU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r>
              <a:rPr lang="ru-RU" sz="1000" dirty="0">
                <a:latin typeface="Trebuchet MS" panose="020B0603020202020204" pitchFamily="34" charset="0"/>
              </a:rPr>
              <a:t>Ограниченный</a:t>
            </a:r>
            <a:r>
              <a:rPr lang="ru-RU" sz="1000" b="0" dirty="0">
                <a:latin typeface="Trebuchet MS" panose="020B0603020202020204" pitchFamily="34" charset="0"/>
              </a:rPr>
              <a:t> диапазон допускаемых </a:t>
            </a:r>
            <a:r>
              <a:rPr lang="ru-RU" sz="1000" dirty="0">
                <a:latin typeface="Trebuchet MS" panose="020B0603020202020204" pitchFamily="34" charset="0"/>
              </a:rPr>
              <a:t>перемещений</a:t>
            </a:r>
            <a:r>
              <a:rPr lang="ru-RU" sz="1000" b="0" dirty="0"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E3C899A3-0225-6409-A7FA-F3B364A699E2}"/>
              </a:ext>
            </a:extLst>
          </p:cNvPr>
          <p:cNvSpPr/>
          <p:nvPr/>
        </p:nvSpPr>
        <p:spPr>
          <a:xfrm>
            <a:off x="325570" y="7362825"/>
            <a:ext cx="63235" cy="2287905"/>
          </a:xfrm>
          <a:prstGeom prst="rect">
            <a:avLst/>
          </a:prstGeom>
          <a:solidFill>
            <a:srgbClr val="BEBE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Блок-схема: узел 31">
            <a:extLst>
              <a:ext uri="{FF2B5EF4-FFF2-40B4-BE49-F238E27FC236}">
                <a16:creationId xmlns:a16="http://schemas.microsoft.com/office/drawing/2014/main" id="{F986D8D9-26D9-EF86-AC00-DD92EB69D47A}"/>
              </a:ext>
            </a:extLst>
          </p:cNvPr>
          <p:cNvSpPr/>
          <p:nvPr/>
        </p:nvSpPr>
        <p:spPr>
          <a:xfrm>
            <a:off x="295734" y="7299688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Блок-схема: узел 32">
            <a:extLst>
              <a:ext uri="{FF2B5EF4-FFF2-40B4-BE49-F238E27FC236}">
                <a16:creationId xmlns:a16="http://schemas.microsoft.com/office/drawing/2014/main" id="{CD47C641-58BE-A33C-8C51-111BD5C7E0C8}"/>
              </a:ext>
            </a:extLst>
          </p:cNvPr>
          <p:cNvSpPr/>
          <p:nvPr/>
        </p:nvSpPr>
        <p:spPr>
          <a:xfrm>
            <a:off x="293509" y="7859758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Блок-схема: узел 33">
            <a:extLst>
              <a:ext uri="{FF2B5EF4-FFF2-40B4-BE49-F238E27FC236}">
                <a16:creationId xmlns:a16="http://schemas.microsoft.com/office/drawing/2014/main" id="{812C9FFF-7CF3-0578-CE2C-BD6CC8DDFE24}"/>
              </a:ext>
            </a:extLst>
          </p:cNvPr>
          <p:cNvSpPr/>
          <p:nvPr/>
        </p:nvSpPr>
        <p:spPr>
          <a:xfrm>
            <a:off x="293509" y="8628971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Блок-схема: узел 34">
            <a:extLst>
              <a:ext uri="{FF2B5EF4-FFF2-40B4-BE49-F238E27FC236}">
                <a16:creationId xmlns:a16="http://schemas.microsoft.com/office/drawing/2014/main" id="{42EB029E-831B-8D6F-E5F0-CC5F4EC874E1}"/>
              </a:ext>
            </a:extLst>
          </p:cNvPr>
          <p:cNvSpPr/>
          <p:nvPr/>
        </p:nvSpPr>
        <p:spPr>
          <a:xfrm>
            <a:off x="297319" y="9194205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6" name="Блок-схема: узел 35">
            <a:extLst>
              <a:ext uri="{FF2B5EF4-FFF2-40B4-BE49-F238E27FC236}">
                <a16:creationId xmlns:a16="http://schemas.microsoft.com/office/drawing/2014/main" id="{5EF1B88F-552C-E00D-C2F9-817F804E5372}"/>
              </a:ext>
            </a:extLst>
          </p:cNvPr>
          <p:cNvSpPr/>
          <p:nvPr/>
        </p:nvSpPr>
        <p:spPr>
          <a:xfrm>
            <a:off x="295735" y="9587594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34945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9BEF9F78-B4BE-9336-21A9-E133331D8340}"/>
              </a:ext>
            </a:extLst>
          </p:cNvPr>
          <p:cNvSpPr/>
          <p:nvPr/>
        </p:nvSpPr>
        <p:spPr>
          <a:xfrm>
            <a:off x="373291" y="1277937"/>
            <a:ext cx="6834421" cy="1300337"/>
          </a:xfrm>
          <a:prstGeom prst="roundRect">
            <a:avLst/>
          </a:prstGeom>
          <a:solidFill>
            <a:srgbClr val="45E013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E5B434-0CC5-8D03-C23A-9F289E7D890A}"/>
              </a:ext>
            </a:extLst>
          </p:cNvPr>
          <p:cNvSpPr txBox="1"/>
          <p:nvPr/>
        </p:nvSpPr>
        <p:spPr>
          <a:xfrm>
            <a:off x="357188" y="1276340"/>
            <a:ext cx="685052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u="none" strike="noStrike" dirty="0">
                <a:effectLst/>
                <a:latin typeface="Trebuchet MS" panose="020B0603020202020204" pitchFamily="34" charset="0"/>
              </a:rPr>
              <a:t>Гидравлические демпферы</a:t>
            </a:r>
            <a:r>
              <a:rPr lang="ru-RU" sz="1200" dirty="0">
                <a:latin typeface="Trebuchet MS" panose="020B0603020202020204" pitchFamily="34" charset="0"/>
              </a:rPr>
              <a:t> в строительстве — это высокотехнологичные устройства, предназначенные для поглощения и рассеивания кинетической энергии вибраций, ударов и колебаний. Они защищают конструкцию зданий (особенно высотных и мостов) от разрушительных последствий землетрясений, сильного ветра и техногенных нагрузок.</a:t>
            </a:r>
            <a:endParaRPr lang="en-US" sz="1200" dirty="0">
              <a:latin typeface="Trebuchet MS" panose="020B0603020202020204" pitchFamily="34" charset="0"/>
            </a:endParaRPr>
          </a:p>
          <a:p>
            <a:pPr marL="0" indent="0" algn="l">
              <a:lnSpc>
                <a:spcPct val="125000"/>
              </a:lnSpc>
            </a:pPr>
            <a:r>
              <a:rPr lang="ru-RU" sz="1200" dirty="0">
                <a:latin typeface="Trebuchet MS" panose="020B0603020202020204" pitchFamily="34" charset="0"/>
              </a:rPr>
              <a:t>Мировой рынок сейсмоизоляции</a:t>
            </a:r>
            <a:r>
              <a:rPr lang="ru-RU" sz="1200" b="0" dirty="0">
                <a:latin typeface="Trebuchet MS" panose="020B0603020202020204" pitchFamily="34" charset="0"/>
              </a:rPr>
              <a:t> имеет следующее распределение по типам устройств:</a:t>
            </a:r>
          </a:p>
          <a:p>
            <a:pPr algn="l">
              <a:lnSpc>
                <a:spcPct val="125000"/>
              </a:lnSpc>
            </a:pPr>
            <a:r>
              <a:rPr lang="ru-RU" sz="1200" b="0" dirty="0">
                <a:latin typeface="Trebuchet MS" panose="020B0603020202020204" pitchFamily="34" charset="0"/>
              </a:rPr>
              <a:t>15…20% - остальные типы сейсмозащитных (демпфирующих) устройств</a:t>
            </a:r>
          </a:p>
          <a:p>
            <a:endParaRPr lang="ru-RU" sz="1200" dirty="0">
              <a:latin typeface="Trebuchet MS" panose="020B0603020202020204" pitchFamily="34" charset="0"/>
            </a:endParaRPr>
          </a:p>
        </p:txBody>
      </p:sp>
      <p:pic>
        <p:nvPicPr>
          <p:cNvPr id="25" name="Picture 14">
            <a:extLst>
              <a:ext uri="{FF2B5EF4-FFF2-40B4-BE49-F238E27FC236}">
                <a16:creationId xmlns:a16="http://schemas.microsoft.com/office/drawing/2014/main" id="{A4203DD1-DE53-AD1E-413C-8B3A851087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8" y="2897692"/>
            <a:ext cx="4521586" cy="1805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" name="object 6">
            <a:extLst>
              <a:ext uri="{FF2B5EF4-FFF2-40B4-BE49-F238E27FC236}">
                <a16:creationId xmlns:a16="http://schemas.microsoft.com/office/drawing/2014/main" id="{945C3110-B15A-C01A-6E9A-A04D3D978355}"/>
              </a:ext>
            </a:extLst>
          </p:cNvPr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id="{7B4F1A27-BDF0-1DF5-7354-3B5625469228}"/>
              </a:ext>
            </a:extLst>
          </p:cNvPr>
          <p:cNvSpPr txBox="1"/>
          <p:nvPr/>
        </p:nvSpPr>
        <p:spPr>
          <a:xfrm>
            <a:off x="4778567" y="339952"/>
            <a:ext cx="17983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000" spc="-30" dirty="0">
                <a:solidFill>
                  <a:srgbClr val="231F20"/>
                </a:solidFill>
                <a:latin typeface="Trebuchet MS"/>
                <a:cs typeface="Trebuchet MS"/>
              </a:rPr>
              <a:t>Сейсмозащитное</a:t>
            </a: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оборудование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929E6FEB-D15A-8F43-7C39-9E042350D6CB}"/>
              </a:ext>
            </a:extLst>
          </p:cNvPr>
          <p:cNvSpPr/>
          <p:nvPr/>
        </p:nvSpPr>
        <p:spPr>
          <a:xfrm>
            <a:off x="373291" y="720293"/>
            <a:ext cx="1905" cy="216535"/>
          </a:xfrm>
          <a:custGeom>
            <a:avLst/>
            <a:gdLst/>
            <a:ahLst/>
            <a:cxnLst/>
            <a:rect l="l" t="t" r="r" b="b"/>
            <a:pathLst>
              <a:path w="1904" h="216534">
                <a:moveTo>
                  <a:pt x="0" y="216001"/>
                </a:moveTo>
                <a:lnTo>
                  <a:pt x="1701" y="216001"/>
                </a:lnTo>
                <a:lnTo>
                  <a:pt x="1701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DEF7C031-E55A-FC34-19F1-02B47163FB37}"/>
              </a:ext>
            </a:extLst>
          </p:cNvPr>
          <p:cNvSpPr txBox="1"/>
          <p:nvPr/>
        </p:nvSpPr>
        <p:spPr>
          <a:xfrm>
            <a:off x="488035" y="720293"/>
            <a:ext cx="6720840" cy="189796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160"/>
              </a:spcBef>
            </a:pPr>
            <a:r>
              <a:rPr lang="ru-RU" sz="1100" b="1" spc="20" dirty="0">
                <a:solidFill>
                  <a:srgbClr val="231F20"/>
                </a:solidFill>
                <a:latin typeface="Calibri"/>
                <a:cs typeface="Calibri"/>
              </a:rPr>
              <a:t>Гидравлические демпферы</a:t>
            </a:r>
            <a:endParaRPr lang="ru-RU" sz="1100" dirty="0">
              <a:latin typeface="Calibri"/>
              <a:cs typeface="Calibri"/>
            </a:endParaRPr>
          </a:p>
        </p:txBody>
      </p:sp>
      <p:sp>
        <p:nvSpPr>
          <p:cNvPr id="6" name="object 13">
            <a:extLst>
              <a:ext uri="{FF2B5EF4-FFF2-40B4-BE49-F238E27FC236}">
                <a16:creationId xmlns:a16="http://schemas.microsoft.com/office/drawing/2014/main" id="{4007212B-57F6-0912-7741-C295209BF888}"/>
              </a:ext>
            </a:extLst>
          </p:cNvPr>
          <p:cNvSpPr/>
          <p:nvPr/>
        </p:nvSpPr>
        <p:spPr>
          <a:xfrm>
            <a:off x="374992" y="721880"/>
            <a:ext cx="113664" cy="188209"/>
          </a:xfrm>
          <a:custGeom>
            <a:avLst/>
            <a:gdLst/>
            <a:ahLst/>
            <a:cxnLst/>
            <a:rect l="l" t="t" r="r" b="b"/>
            <a:pathLst>
              <a:path w="113665" h="213359">
                <a:moveTo>
                  <a:pt x="113042" y="0"/>
                </a:moveTo>
                <a:lnTo>
                  <a:pt x="0" y="0"/>
                </a:lnTo>
                <a:lnTo>
                  <a:pt x="0" y="212826"/>
                </a:lnTo>
                <a:lnTo>
                  <a:pt x="113042" y="212826"/>
                </a:lnTo>
                <a:lnTo>
                  <a:pt x="113042" y="0"/>
                </a:lnTo>
                <a:close/>
              </a:path>
            </a:pathLst>
          </a:custGeom>
          <a:solidFill>
            <a:srgbClr val="45E01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36">
            <a:extLst>
              <a:ext uri="{FF2B5EF4-FFF2-40B4-BE49-F238E27FC236}">
                <a16:creationId xmlns:a16="http://schemas.microsoft.com/office/drawing/2014/main" id="{948774ED-CDFF-382B-031D-7D9EFEED3268}"/>
              </a:ext>
            </a:extLst>
          </p:cNvPr>
          <p:cNvGrpSpPr/>
          <p:nvPr/>
        </p:nvGrpSpPr>
        <p:grpSpPr>
          <a:xfrm>
            <a:off x="6597650" y="312848"/>
            <a:ext cx="591217" cy="188563"/>
            <a:chOff x="6600630" y="307978"/>
            <a:chExt cx="591217" cy="188563"/>
          </a:xfrm>
        </p:grpSpPr>
        <p:pic>
          <p:nvPicPr>
            <p:cNvPr id="8" name="object 37">
              <a:extLst>
                <a:ext uri="{FF2B5EF4-FFF2-40B4-BE49-F238E27FC236}">
                  <a16:creationId xmlns:a16="http://schemas.microsoft.com/office/drawing/2014/main" id="{A1D51716-5071-A701-EBE4-530C48ED37C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3037" y="317649"/>
              <a:ext cx="178765" cy="178892"/>
            </a:xfrm>
            <a:prstGeom prst="rect">
              <a:avLst/>
            </a:prstGeom>
          </p:spPr>
        </p:pic>
        <p:pic>
          <p:nvPicPr>
            <p:cNvPr id="9" name="object 38">
              <a:extLst>
                <a:ext uri="{FF2B5EF4-FFF2-40B4-BE49-F238E27FC236}">
                  <a16:creationId xmlns:a16="http://schemas.microsoft.com/office/drawing/2014/main" id="{7CD22D10-095C-7D3B-FE82-A07D5853DD0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00630" y="307978"/>
              <a:ext cx="188452" cy="188439"/>
            </a:xfrm>
            <a:prstGeom prst="rect">
              <a:avLst/>
            </a:prstGeom>
          </p:spPr>
        </p:pic>
        <p:pic>
          <p:nvPicPr>
            <p:cNvPr id="10" name="object 39">
              <a:extLst>
                <a:ext uri="{FF2B5EF4-FFF2-40B4-BE49-F238E27FC236}">
                  <a16:creationId xmlns:a16="http://schemas.microsoft.com/office/drawing/2014/main" id="{CF4CDACC-9217-57C4-5C07-C3ACDA10BFD3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019260" y="319206"/>
              <a:ext cx="172587" cy="175740"/>
            </a:xfrm>
            <a:prstGeom prst="rect">
              <a:avLst/>
            </a:prstGeom>
          </p:spPr>
        </p:pic>
      </p:grpSp>
      <p:pic>
        <p:nvPicPr>
          <p:cNvPr id="11" name="object 18">
            <a:extLst>
              <a:ext uri="{FF2B5EF4-FFF2-40B4-BE49-F238E27FC236}">
                <a16:creationId xmlns:a16="http://schemas.microsoft.com/office/drawing/2014/main" id="{C612FD05-8237-1477-7462-3A772582232A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019260" y="312657"/>
            <a:ext cx="188452" cy="188754"/>
          </a:xfrm>
          <a:prstGeom prst="rect">
            <a:avLst/>
          </a:prstGeom>
        </p:spPr>
      </p:pic>
      <p:pic>
        <p:nvPicPr>
          <p:cNvPr id="12" name="object 71">
            <a:extLst>
              <a:ext uri="{FF2B5EF4-FFF2-40B4-BE49-F238E27FC236}">
                <a16:creationId xmlns:a16="http://schemas.microsoft.com/office/drawing/2014/main" id="{68EF96B4-EFEB-D093-3574-9B5117F4F875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806865" y="311413"/>
            <a:ext cx="194623" cy="19476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6AC1260-0D95-580D-CA85-F001E00B5F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4992" y="41825"/>
            <a:ext cx="1720577" cy="480364"/>
          </a:xfrm>
          <a:prstGeom prst="rect">
            <a:avLst/>
          </a:prstGeom>
        </p:spPr>
      </p:pic>
      <p:pic>
        <p:nvPicPr>
          <p:cNvPr id="14" name="object 13">
            <a:extLst>
              <a:ext uri="{FF2B5EF4-FFF2-40B4-BE49-F238E27FC236}">
                <a16:creationId xmlns:a16="http://schemas.microsoft.com/office/drawing/2014/main" id="{6818F0B3-DB2A-6645-56E0-1E57479F17DF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127592" y="29628"/>
            <a:ext cx="598855" cy="510381"/>
          </a:xfrm>
          <a:prstGeom prst="rect">
            <a:avLst/>
          </a:prstGeom>
        </p:spPr>
      </p:pic>
      <p:pic>
        <p:nvPicPr>
          <p:cNvPr id="18" name="Picture 8">
            <a:extLst>
              <a:ext uri="{FF2B5EF4-FFF2-40B4-BE49-F238E27FC236}">
                <a16:creationId xmlns:a16="http://schemas.microsoft.com/office/drawing/2014/main" id="{7095D452-67FB-A4C0-AC4C-6E6248511C0D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3594232" y="4950636"/>
            <a:ext cx="3962268" cy="4651582"/>
          </a:xfrm>
          <a:prstGeom prst="rect">
            <a:avLst/>
          </a:prstGeom>
        </p:spPr>
      </p:pic>
      <p:pic>
        <p:nvPicPr>
          <p:cNvPr id="24" name="Рисунок 23" descr="Изображение выглядит как гаечный ключ, инструмент, автокомпонент, Бытовая техн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E4B2859-88C2-1B2D-76A0-01CCD6B078C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4" t="33481" b="38796"/>
          <a:stretch/>
        </p:blipFill>
        <p:spPr>
          <a:xfrm rot="12645671">
            <a:off x="-62815" y="4335988"/>
            <a:ext cx="4380811" cy="1329254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76C8168-C576-3122-9361-767D7001C3B5}"/>
              </a:ext>
            </a:extLst>
          </p:cNvPr>
          <p:cNvSpPr/>
          <p:nvPr/>
        </p:nvSpPr>
        <p:spPr>
          <a:xfrm>
            <a:off x="333778" y="6691415"/>
            <a:ext cx="63235" cy="1141095"/>
          </a:xfrm>
          <a:prstGeom prst="rect">
            <a:avLst/>
          </a:prstGeom>
          <a:solidFill>
            <a:srgbClr val="BEBE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22B1EB5-8B84-9108-C908-F4F188511574}"/>
              </a:ext>
            </a:extLst>
          </p:cNvPr>
          <p:cNvSpPr txBox="1"/>
          <p:nvPr/>
        </p:nvSpPr>
        <p:spPr>
          <a:xfrm>
            <a:off x="520702" y="6537463"/>
            <a:ext cx="3829050" cy="142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lang="ru-RU" sz="1000" dirty="0">
                <a:latin typeface="Trebuchet MS" panose="020B0603020202020204" pitchFamily="34" charset="0"/>
              </a:rPr>
              <a:t>Увеличение</a:t>
            </a:r>
            <a:r>
              <a:rPr lang="ru-RU" sz="1000" b="0" dirty="0">
                <a:latin typeface="Trebuchet MS" panose="020B0603020202020204" pitchFamily="34" charset="0"/>
              </a:rPr>
              <a:t> уровня </a:t>
            </a:r>
            <a:r>
              <a:rPr lang="ru-RU" sz="1000" dirty="0">
                <a:latin typeface="Trebuchet MS" panose="020B0603020202020204" pitchFamily="34" charset="0"/>
              </a:rPr>
              <a:t>демпфирования</a:t>
            </a:r>
            <a:r>
              <a:rPr lang="ru-RU" sz="1000" b="0" dirty="0">
                <a:latin typeface="Trebuchet MS" panose="020B0603020202020204" pitchFamily="34" charset="0"/>
              </a:rPr>
              <a:t> в конструкциях до </a:t>
            </a:r>
            <a:r>
              <a:rPr lang="ru-RU" sz="1000" dirty="0">
                <a:latin typeface="Trebuchet MS" panose="020B0603020202020204" pitchFamily="34" charset="0"/>
              </a:rPr>
              <a:t>15…35%</a:t>
            </a:r>
            <a:r>
              <a:rPr lang="ru-RU" sz="1000" b="0" dirty="0">
                <a:latin typeface="Trebuchet MS" panose="020B0603020202020204" pitchFamily="34" charset="0"/>
              </a:rPr>
              <a:t> (вместо стандартного конструкционного 1-5%).</a:t>
            </a:r>
            <a:endParaRPr lang="en-US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endParaRPr lang="ru-RU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r>
              <a:rPr lang="ru-RU" sz="1000" b="0" dirty="0">
                <a:latin typeface="Trebuchet MS" panose="020B0603020202020204" pitchFamily="34" charset="0"/>
              </a:rPr>
              <a:t>Наиболее </a:t>
            </a:r>
            <a:r>
              <a:rPr lang="ru-RU" sz="1000" dirty="0">
                <a:latin typeface="Trebuchet MS" panose="020B0603020202020204" pitchFamily="34" charset="0"/>
              </a:rPr>
              <a:t>эффективны</a:t>
            </a:r>
            <a:r>
              <a:rPr lang="ru-RU" sz="1000" b="0" dirty="0">
                <a:latin typeface="Trebuchet MS" panose="020B0603020202020204" pitchFamily="34" charset="0"/>
              </a:rPr>
              <a:t> для </a:t>
            </a:r>
            <a:r>
              <a:rPr lang="ru-RU" sz="1000" dirty="0">
                <a:latin typeface="Trebuchet MS" panose="020B0603020202020204" pitchFamily="34" charset="0"/>
              </a:rPr>
              <a:t>каркасных</a:t>
            </a:r>
            <a:r>
              <a:rPr lang="ru-RU" sz="1000" b="0" dirty="0">
                <a:latin typeface="Trebuchet MS" panose="020B0603020202020204" pitchFamily="34" charset="0"/>
              </a:rPr>
              <a:t> конструкций с </a:t>
            </a:r>
            <a:r>
              <a:rPr lang="ru-RU" sz="1000" dirty="0">
                <a:latin typeface="Trebuchet MS" panose="020B0603020202020204" pitchFamily="34" charset="0"/>
              </a:rPr>
              <a:t>значительными перемещениями</a:t>
            </a:r>
            <a:r>
              <a:rPr lang="ru-RU" sz="1000" b="0" dirty="0">
                <a:latin typeface="Trebuchet MS" panose="020B0603020202020204" pitchFamily="34" charset="0"/>
              </a:rPr>
              <a:t> этажей.</a:t>
            </a:r>
            <a:endParaRPr lang="en-US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endParaRPr lang="en-US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r>
              <a:rPr lang="ru-RU" sz="1000" dirty="0">
                <a:latin typeface="Trebuchet MS" panose="020B0603020202020204" pitchFamily="34" charset="0"/>
              </a:rPr>
              <a:t>Легко встраиваются </a:t>
            </a:r>
            <a:r>
              <a:rPr lang="ru-RU" sz="1000" b="0" dirty="0">
                <a:latin typeface="Trebuchet MS" panose="020B0603020202020204" pitchFamily="34" charset="0"/>
              </a:rPr>
              <a:t>в конструктивную схему.</a:t>
            </a:r>
          </a:p>
        </p:txBody>
      </p:sp>
      <p:sp>
        <p:nvSpPr>
          <p:cNvPr id="33" name="Блок-схема: узел 32">
            <a:extLst>
              <a:ext uri="{FF2B5EF4-FFF2-40B4-BE49-F238E27FC236}">
                <a16:creationId xmlns:a16="http://schemas.microsoft.com/office/drawing/2014/main" id="{5E0A858A-B7F0-62FA-B279-E4D135EE5C85}"/>
              </a:ext>
            </a:extLst>
          </p:cNvPr>
          <p:cNvSpPr/>
          <p:nvPr/>
        </p:nvSpPr>
        <p:spPr>
          <a:xfrm>
            <a:off x="303942" y="7763257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Блок-схема: узел 33">
            <a:extLst>
              <a:ext uri="{FF2B5EF4-FFF2-40B4-BE49-F238E27FC236}">
                <a16:creationId xmlns:a16="http://schemas.microsoft.com/office/drawing/2014/main" id="{C2677AEB-8720-EF99-86E3-757AEB682F30}"/>
              </a:ext>
            </a:extLst>
          </p:cNvPr>
          <p:cNvSpPr/>
          <p:nvPr/>
        </p:nvSpPr>
        <p:spPr>
          <a:xfrm>
            <a:off x="303942" y="7184424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Блок-схема: узел 34">
            <a:extLst>
              <a:ext uri="{FF2B5EF4-FFF2-40B4-BE49-F238E27FC236}">
                <a16:creationId xmlns:a16="http://schemas.microsoft.com/office/drawing/2014/main" id="{978CA276-EBAD-ADD8-EF47-D2B849CE0679}"/>
              </a:ext>
            </a:extLst>
          </p:cNvPr>
          <p:cNvSpPr/>
          <p:nvPr/>
        </p:nvSpPr>
        <p:spPr>
          <a:xfrm>
            <a:off x="303942" y="6623386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84349EC7-C1A7-9D39-5300-3917764CB8E7}"/>
              </a:ext>
            </a:extLst>
          </p:cNvPr>
          <p:cNvSpPr/>
          <p:nvPr/>
        </p:nvSpPr>
        <p:spPr>
          <a:xfrm>
            <a:off x="0" y="10161003"/>
            <a:ext cx="360680" cy="215900"/>
          </a:xfrm>
          <a:custGeom>
            <a:avLst/>
            <a:gdLst/>
            <a:ahLst/>
            <a:cxnLst/>
            <a:rect l="l" t="t" r="r" b="b"/>
            <a:pathLst>
              <a:path w="360680" h="215900">
                <a:moveTo>
                  <a:pt x="0" y="215569"/>
                </a:moveTo>
                <a:lnTo>
                  <a:pt x="360451" y="215569"/>
                </a:lnTo>
                <a:lnTo>
                  <a:pt x="36045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" name="object 3">
            <a:extLst>
              <a:ext uri="{FF2B5EF4-FFF2-40B4-BE49-F238E27FC236}">
                <a16:creationId xmlns:a16="http://schemas.microsoft.com/office/drawing/2014/main" id="{5EF0A89E-6474-530C-203E-E48AED733F4D}"/>
              </a:ext>
            </a:extLst>
          </p:cNvPr>
          <p:cNvGrpSpPr/>
          <p:nvPr/>
        </p:nvGrpSpPr>
        <p:grpSpPr>
          <a:xfrm>
            <a:off x="360451" y="10161003"/>
            <a:ext cx="114935" cy="215900"/>
            <a:chOff x="360451" y="10161003"/>
            <a:chExt cx="114935" cy="215900"/>
          </a:xfrm>
        </p:grpSpPr>
        <p:sp>
          <p:nvSpPr>
            <p:cNvPr id="37" name="object 4">
              <a:extLst>
                <a:ext uri="{FF2B5EF4-FFF2-40B4-BE49-F238E27FC236}">
                  <a16:creationId xmlns:a16="http://schemas.microsoft.com/office/drawing/2014/main" id="{E1518D57-1788-3DBE-C299-F19AD6A725EC}"/>
                </a:ext>
              </a:extLst>
            </p:cNvPr>
            <p:cNvSpPr/>
            <p:nvPr/>
          </p:nvSpPr>
          <p:spPr>
            <a:xfrm>
              <a:off x="473494" y="10161003"/>
              <a:ext cx="1905" cy="215900"/>
            </a:xfrm>
            <a:custGeom>
              <a:avLst/>
              <a:gdLst/>
              <a:ahLst/>
              <a:cxnLst/>
              <a:rect l="l" t="t" r="r" b="b"/>
              <a:pathLst>
                <a:path w="1904" h="215900">
                  <a:moveTo>
                    <a:pt x="0" y="215569"/>
                  </a:moveTo>
                  <a:lnTo>
                    <a:pt x="1701" y="215569"/>
                  </a:lnTo>
                  <a:lnTo>
                    <a:pt x="1701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5">
              <a:extLst>
                <a:ext uri="{FF2B5EF4-FFF2-40B4-BE49-F238E27FC236}">
                  <a16:creationId xmlns:a16="http://schemas.microsoft.com/office/drawing/2014/main" id="{ED7AA949-2FF7-0327-418F-DF9B17E79882}"/>
                </a:ext>
              </a:extLst>
            </p:cNvPr>
            <p:cNvSpPr/>
            <p:nvPr/>
          </p:nvSpPr>
          <p:spPr>
            <a:xfrm>
              <a:off x="360451" y="10162375"/>
              <a:ext cx="113664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7">
            <a:extLst>
              <a:ext uri="{FF2B5EF4-FFF2-40B4-BE49-F238E27FC236}">
                <a16:creationId xmlns:a16="http://schemas.microsoft.com/office/drawing/2014/main" id="{2109FFEE-EB3B-415C-0B6D-C77EFE24FFD4}"/>
              </a:ext>
            </a:extLst>
          </p:cNvPr>
          <p:cNvSpPr txBox="1"/>
          <p:nvPr/>
        </p:nvSpPr>
        <p:spPr>
          <a:xfrm>
            <a:off x="167299" y="10176069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44</a:t>
            </a:r>
            <a:endParaRPr sz="9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7442221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C8D9D72C-C948-C9FA-CF6A-4703F4D14FA1}"/>
              </a:ext>
            </a:extLst>
          </p:cNvPr>
          <p:cNvSpPr/>
          <p:nvPr/>
        </p:nvSpPr>
        <p:spPr>
          <a:xfrm>
            <a:off x="0" y="533659"/>
            <a:ext cx="7560309" cy="12700"/>
          </a:xfrm>
          <a:custGeom>
            <a:avLst/>
            <a:gdLst/>
            <a:ahLst/>
            <a:cxnLst/>
            <a:rect l="l" t="t" r="r" b="b"/>
            <a:pathLst>
              <a:path w="7560309" h="12700">
                <a:moveTo>
                  <a:pt x="7560005" y="0"/>
                </a:moveTo>
                <a:lnTo>
                  <a:pt x="0" y="0"/>
                </a:lnTo>
                <a:lnTo>
                  <a:pt x="0" y="12700"/>
                </a:lnTo>
                <a:lnTo>
                  <a:pt x="7560005" y="12700"/>
                </a:lnTo>
                <a:lnTo>
                  <a:pt x="7560005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8">
            <a:extLst>
              <a:ext uri="{FF2B5EF4-FFF2-40B4-BE49-F238E27FC236}">
                <a16:creationId xmlns:a16="http://schemas.microsoft.com/office/drawing/2014/main" id="{E1FA0C4E-E9BF-0B2A-280F-1DB492033725}"/>
              </a:ext>
            </a:extLst>
          </p:cNvPr>
          <p:cNvSpPr txBox="1"/>
          <p:nvPr/>
        </p:nvSpPr>
        <p:spPr>
          <a:xfrm>
            <a:off x="4778567" y="339952"/>
            <a:ext cx="1798320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1000" spc="-30" dirty="0">
                <a:solidFill>
                  <a:srgbClr val="231F20"/>
                </a:solidFill>
                <a:latin typeface="Trebuchet MS"/>
                <a:cs typeface="Trebuchet MS"/>
              </a:rPr>
              <a:t>Сейсмозащитное</a:t>
            </a:r>
            <a:r>
              <a:rPr sz="1000" spc="-35" dirty="0">
                <a:solidFill>
                  <a:srgbClr val="231F20"/>
                </a:solidFill>
                <a:latin typeface="Trebuchet MS"/>
                <a:cs typeface="Trebuchet MS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Trebuchet MS"/>
                <a:cs typeface="Trebuchet MS"/>
              </a:rPr>
              <a:t>оборудование</a:t>
            </a:r>
            <a:endParaRPr sz="1000" dirty="0">
              <a:latin typeface="Trebuchet MS"/>
              <a:cs typeface="Trebuchet MS"/>
            </a:endParaRP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530E4F61-AE11-5FED-DAF5-20F98ADE5CE6}"/>
              </a:ext>
            </a:extLst>
          </p:cNvPr>
          <p:cNvSpPr/>
          <p:nvPr/>
        </p:nvSpPr>
        <p:spPr>
          <a:xfrm>
            <a:off x="373291" y="720293"/>
            <a:ext cx="1905" cy="216535"/>
          </a:xfrm>
          <a:custGeom>
            <a:avLst/>
            <a:gdLst/>
            <a:ahLst/>
            <a:cxnLst/>
            <a:rect l="l" t="t" r="r" b="b"/>
            <a:pathLst>
              <a:path w="1904" h="216534">
                <a:moveTo>
                  <a:pt x="0" y="216001"/>
                </a:moveTo>
                <a:lnTo>
                  <a:pt x="1701" y="216001"/>
                </a:lnTo>
                <a:lnTo>
                  <a:pt x="1701" y="0"/>
                </a:lnTo>
                <a:lnTo>
                  <a:pt x="0" y="0"/>
                </a:lnTo>
                <a:lnTo>
                  <a:pt x="0" y="216001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0">
            <a:extLst>
              <a:ext uri="{FF2B5EF4-FFF2-40B4-BE49-F238E27FC236}">
                <a16:creationId xmlns:a16="http://schemas.microsoft.com/office/drawing/2014/main" id="{F6350BFB-D399-D028-725D-C4DB4FE32BE2}"/>
              </a:ext>
            </a:extLst>
          </p:cNvPr>
          <p:cNvSpPr txBox="1"/>
          <p:nvPr/>
        </p:nvSpPr>
        <p:spPr>
          <a:xfrm>
            <a:off x="488035" y="720293"/>
            <a:ext cx="6720840" cy="189796"/>
          </a:xfrm>
          <a:prstGeom prst="rect">
            <a:avLst/>
          </a:prstGeom>
          <a:solidFill>
            <a:srgbClr val="E6E7E8"/>
          </a:solidFill>
        </p:spPr>
        <p:txBody>
          <a:bodyPr vert="horz" wrap="square" lIns="0" tIns="20320" rIns="0" bIns="0" rtlCol="0">
            <a:spAutoFit/>
          </a:bodyPr>
          <a:lstStyle/>
          <a:p>
            <a:pPr marL="43180">
              <a:lnSpc>
                <a:spcPct val="100000"/>
              </a:lnSpc>
              <a:spcBef>
                <a:spcPts val="160"/>
              </a:spcBef>
            </a:pPr>
            <a:r>
              <a:rPr lang="en-US" sz="1100" b="1" spc="20" dirty="0">
                <a:solidFill>
                  <a:srgbClr val="231F20"/>
                </a:solidFill>
                <a:latin typeface="Calibri"/>
                <a:cs typeface="Calibri"/>
              </a:rPr>
              <a:t>3D </a:t>
            </a:r>
            <a:r>
              <a:rPr lang="ru-RU" sz="1100" b="1" spc="20" dirty="0">
                <a:solidFill>
                  <a:srgbClr val="231F20"/>
                </a:solidFill>
                <a:latin typeface="Calibri"/>
                <a:cs typeface="Calibri"/>
              </a:rPr>
              <a:t>системы сейсмоизоляции</a:t>
            </a:r>
            <a:endParaRPr lang="ru-RU" sz="1100" dirty="0">
              <a:latin typeface="Calibri"/>
              <a:cs typeface="Calibri"/>
            </a:endParaRPr>
          </a:p>
        </p:txBody>
      </p:sp>
      <p:sp>
        <p:nvSpPr>
          <p:cNvPr id="6" name="object 13">
            <a:extLst>
              <a:ext uri="{FF2B5EF4-FFF2-40B4-BE49-F238E27FC236}">
                <a16:creationId xmlns:a16="http://schemas.microsoft.com/office/drawing/2014/main" id="{5430B17F-6E77-6AEC-DD44-DEFA60AA6BFA}"/>
              </a:ext>
            </a:extLst>
          </p:cNvPr>
          <p:cNvSpPr/>
          <p:nvPr/>
        </p:nvSpPr>
        <p:spPr>
          <a:xfrm>
            <a:off x="374992" y="721880"/>
            <a:ext cx="113664" cy="188209"/>
          </a:xfrm>
          <a:custGeom>
            <a:avLst/>
            <a:gdLst/>
            <a:ahLst/>
            <a:cxnLst/>
            <a:rect l="l" t="t" r="r" b="b"/>
            <a:pathLst>
              <a:path w="113665" h="213359">
                <a:moveTo>
                  <a:pt x="113042" y="0"/>
                </a:moveTo>
                <a:lnTo>
                  <a:pt x="0" y="0"/>
                </a:lnTo>
                <a:lnTo>
                  <a:pt x="0" y="212826"/>
                </a:lnTo>
                <a:lnTo>
                  <a:pt x="113042" y="212826"/>
                </a:lnTo>
                <a:lnTo>
                  <a:pt x="113042" y="0"/>
                </a:lnTo>
                <a:close/>
              </a:path>
            </a:pathLst>
          </a:custGeom>
          <a:solidFill>
            <a:srgbClr val="45E01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36">
            <a:extLst>
              <a:ext uri="{FF2B5EF4-FFF2-40B4-BE49-F238E27FC236}">
                <a16:creationId xmlns:a16="http://schemas.microsoft.com/office/drawing/2014/main" id="{12921E35-4F5B-1690-4526-D878C47FAB86}"/>
              </a:ext>
            </a:extLst>
          </p:cNvPr>
          <p:cNvGrpSpPr/>
          <p:nvPr/>
        </p:nvGrpSpPr>
        <p:grpSpPr>
          <a:xfrm>
            <a:off x="6597650" y="312848"/>
            <a:ext cx="591217" cy="188563"/>
            <a:chOff x="6600630" y="307978"/>
            <a:chExt cx="591217" cy="188563"/>
          </a:xfrm>
        </p:grpSpPr>
        <p:pic>
          <p:nvPicPr>
            <p:cNvPr id="8" name="object 37">
              <a:extLst>
                <a:ext uri="{FF2B5EF4-FFF2-40B4-BE49-F238E27FC236}">
                  <a16:creationId xmlns:a16="http://schemas.microsoft.com/office/drawing/2014/main" id="{C41D1D96-0DD2-FE07-1164-5E10E2DA8E1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13037" y="317649"/>
              <a:ext cx="178765" cy="178892"/>
            </a:xfrm>
            <a:prstGeom prst="rect">
              <a:avLst/>
            </a:prstGeom>
          </p:spPr>
        </p:pic>
        <p:pic>
          <p:nvPicPr>
            <p:cNvPr id="9" name="object 38">
              <a:extLst>
                <a:ext uri="{FF2B5EF4-FFF2-40B4-BE49-F238E27FC236}">
                  <a16:creationId xmlns:a16="http://schemas.microsoft.com/office/drawing/2014/main" id="{B5FF48AB-A079-A60A-0444-E9565D42B8BE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00630" y="307978"/>
              <a:ext cx="188452" cy="188439"/>
            </a:xfrm>
            <a:prstGeom prst="rect">
              <a:avLst/>
            </a:prstGeom>
          </p:spPr>
        </p:pic>
        <p:pic>
          <p:nvPicPr>
            <p:cNvPr id="10" name="object 39">
              <a:extLst>
                <a:ext uri="{FF2B5EF4-FFF2-40B4-BE49-F238E27FC236}">
                  <a16:creationId xmlns:a16="http://schemas.microsoft.com/office/drawing/2014/main" id="{692E2029-B650-DF7A-AC62-22AD2BB27D4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19260" y="319206"/>
              <a:ext cx="172587" cy="175740"/>
            </a:xfrm>
            <a:prstGeom prst="rect">
              <a:avLst/>
            </a:prstGeom>
          </p:spPr>
        </p:pic>
      </p:grpSp>
      <p:pic>
        <p:nvPicPr>
          <p:cNvPr id="11" name="object 18">
            <a:extLst>
              <a:ext uri="{FF2B5EF4-FFF2-40B4-BE49-F238E27FC236}">
                <a16:creationId xmlns:a16="http://schemas.microsoft.com/office/drawing/2014/main" id="{66922239-5AC4-C94A-CB10-1311375A92DB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19260" y="312657"/>
            <a:ext cx="188452" cy="188754"/>
          </a:xfrm>
          <a:prstGeom prst="rect">
            <a:avLst/>
          </a:prstGeom>
        </p:spPr>
      </p:pic>
      <p:pic>
        <p:nvPicPr>
          <p:cNvPr id="12" name="object 71">
            <a:extLst>
              <a:ext uri="{FF2B5EF4-FFF2-40B4-BE49-F238E27FC236}">
                <a16:creationId xmlns:a16="http://schemas.microsoft.com/office/drawing/2014/main" id="{753C765D-D46B-96F1-3B76-AC27179D17E5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806865" y="311413"/>
            <a:ext cx="194623" cy="19476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E982186-65FE-734B-22EC-48F18F5300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992" y="41825"/>
            <a:ext cx="1720577" cy="480364"/>
          </a:xfrm>
          <a:prstGeom prst="rect">
            <a:avLst/>
          </a:prstGeom>
        </p:spPr>
      </p:pic>
      <p:pic>
        <p:nvPicPr>
          <p:cNvPr id="14" name="object 13">
            <a:extLst>
              <a:ext uri="{FF2B5EF4-FFF2-40B4-BE49-F238E27FC236}">
                <a16:creationId xmlns:a16="http://schemas.microsoft.com/office/drawing/2014/main" id="{9BE504DE-9875-299F-50BF-A1D834933850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27592" y="29628"/>
            <a:ext cx="598855" cy="51038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EE70EF8-CC43-349C-0B71-38E9CF42BB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443237"/>
            <a:ext cx="7568565" cy="4250163"/>
          </a:xfrm>
          <a:prstGeom prst="rect">
            <a:avLst/>
          </a:prstGeom>
        </p:spPr>
      </p:pic>
      <p:sp>
        <p:nvSpPr>
          <p:cNvPr id="16" name="object 2">
            <a:extLst>
              <a:ext uri="{FF2B5EF4-FFF2-40B4-BE49-F238E27FC236}">
                <a16:creationId xmlns:a16="http://schemas.microsoft.com/office/drawing/2014/main" id="{184B6B79-E76E-272C-C3CE-4B150BA8D8B4}"/>
              </a:ext>
            </a:extLst>
          </p:cNvPr>
          <p:cNvSpPr/>
          <p:nvPr/>
        </p:nvSpPr>
        <p:spPr>
          <a:xfrm>
            <a:off x="7084796" y="10161003"/>
            <a:ext cx="1905" cy="215900"/>
          </a:xfrm>
          <a:custGeom>
            <a:avLst/>
            <a:gdLst/>
            <a:ahLst/>
            <a:cxnLst/>
            <a:rect l="l" t="t" r="r" b="b"/>
            <a:pathLst>
              <a:path w="1904" h="215900">
                <a:moveTo>
                  <a:pt x="0" y="215569"/>
                </a:moveTo>
                <a:lnTo>
                  <a:pt x="1701" y="215569"/>
                </a:lnTo>
                <a:lnTo>
                  <a:pt x="1701" y="0"/>
                </a:lnTo>
                <a:lnTo>
                  <a:pt x="0" y="0"/>
                </a:lnTo>
                <a:lnTo>
                  <a:pt x="0" y="2155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3">
            <a:extLst>
              <a:ext uri="{FF2B5EF4-FFF2-40B4-BE49-F238E27FC236}">
                <a16:creationId xmlns:a16="http://schemas.microsoft.com/office/drawing/2014/main" id="{3502BAF8-C194-09A1-7AB4-E18FD0F9B837}"/>
              </a:ext>
            </a:extLst>
          </p:cNvPr>
          <p:cNvGrpSpPr/>
          <p:nvPr/>
        </p:nvGrpSpPr>
        <p:grpSpPr>
          <a:xfrm>
            <a:off x="7071360" y="10159741"/>
            <a:ext cx="488861" cy="217162"/>
            <a:chOff x="7130166" y="10161003"/>
            <a:chExt cx="430055" cy="215900"/>
          </a:xfrm>
        </p:grpSpPr>
        <p:sp>
          <p:nvSpPr>
            <p:cNvPr id="18" name="object 4">
              <a:extLst>
                <a:ext uri="{FF2B5EF4-FFF2-40B4-BE49-F238E27FC236}">
                  <a16:creationId xmlns:a16="http://schemas.microsoft.com/office/drawing/2014/main" id="{A7FAAFCF-449B-871E-AAC3-6A1F8FBBD137}"/>
                </a:ext>
              </a:extLst>
            </p:cNvPr>
            <p:cNvSpPr/>
            <p:nvPr/>
          </p:nvSpPr>
          <p:spPr>
            <a:xfrm>
              <a:off x="7199541" y="10161003"/>
              <a:ext cx="360680" cy="215900"/>
            </a:xfrm>
            <a:custGeom>
              <a:avLst/>
              <a:gdLst/>
              <a:ahLst/>
              <a:cxnLst/>
              <a:rect l="l" t="t" r="r" b="b"/>
              <a:pathLst>
                <a:path w="360679" h="215900">
                  <a:moveTo>
                    <a:pt x="0" y="215569"/>
                  </a:moveTo>
                  <a:lnTo>
                    <a:pt x="360464" y="215569"/>
                  </a:lnTo>
                  <a:lnTo>
                    <a:pt x="360464" y="0"/>
                  </a:lnTo>
                  <a:lnTo>
                    <a:pt x="0" y="0"/>
                  </a:lnTo>
                  <a:lnTo>
                    <a:pt x="0" y="215569"/>
                  </a:lnTo>
                  <a:close/>
                </a:path>
              </a:pathLst>
            </a:custGeom>
            <a:solidFill>
              <a:srgbClr val="E6E7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5">
              <a:extLst>
                <a:ext uri="{FF2B5EF4-FFF2-40B4-BE49-F238E27FC236}">
                  <a16:creationId xmlns:a16="http://schemas.microsoft.com/office/drawing/2014/main" id="{0BF9A032-2896-079D-2A61-E2384DB093F6}"/>
                </a:ext>
              </a:extLst>
            </p:cNvPr>
            <p:cNvSpPr/>
            <p:nvPr/>
          </p:nvSpPr>
          <p:spPr>
            <a:xfrm>
              <a:off x="7130166" y="10162375"/>
              <a:ext cx="69996" cy="213360"/>
            </a:xfrm>
            <a:custGeom>
              <a:avLst/>
              <a:gdLst/>
              <a:ahLst/>
              <a:cxnLst/>
              <a:rect l="l" t="t" r="r" b="b"/>
              <a:pathLst>
                <a:path w="113665" h="213359">
                  <a:moveTo>
                    <a:pt x="113042" y="0"/>
                  </a:moveTo>
                  <a:lnTo>
                    <a:pt x="0" y="0"/>
                  </a:lnTo>
                  <a:lnTo>
                    <a:pt x="0" y="212826"/>
                  </a:lnTo>
                  <a:lnTo>
                    <a:pt x="113042" y="212826"/>
                  </a:lnTo>
                  <a:lnTo>
                    <a:pt x="113042" y="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7">
            <a:extLst>
              <a:ext uri="{FF2B5EF4-FFF2-40B4-BE49-F238E27FC236}">
                <a16:creationId xmlns:a16="http://schemas.microsoft.com/office/drawing/2014/main" id="{149DAF58-C9A5-80C3-5D26-9F1BE2A3E267}"/>
              </a:ext>
            </a:extLst>
          </p:cNvPr>
          <p:cNvSpPr txBox="1"/>
          <p:nvPr/>
        </p:nvSpPr>
        <p:spPr>
          <a:xfrm>
            <a:off x="7243006" y="10174794"/>
            <a:ext cx="142875" cy="1513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900" spc="-25" dirty="0">
                <a:solidFill>
                  <a:srgbClr val="231F20"/>
                </a:solidFill>
                <a:latin typeface="Trebuchet MS"/>
                <a:cs typeface="Trebuchet MS"/>
              </a:rPr>
              <a:t>45</a:t>
            </a:r>
            <a:endParaRPr sz="900" dirty="0">
              <a:latin typeface="Trebuchet MS"/>
              <a:cs typeface="Trebuchet M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5CB67D1-CE16-A588-0F8D-AC50287EE681}"/>
              </a:ext>
            </a:extLst>
          </p:cNvPr>
          <p:cNvSpPr txBox="1"/>
          <p:nvPr/>
        </p:nvSpPr>
        <p:spPr>
          <a:xfrm>
            <a:off x="373291" y="1277938"/>
            <a:ext cx="68344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u="none" strike="noStrike" dirty="0">
                <a:effectLst/>
                <a:latin typeface="Trebuchet MS" panose="020B0603020202020204" pitchFamily="34" charset="0"/>
              </a:rPr>
              <a:t>3D-система сейсмоизоляции</a:t>
            </a:r>
            <a:r>
              <a:rPr lang="ru-RU" sz="1200" dirty="0">
                <a:latin typeface="Trebuchet MS" panose="020B0603020202020204" pitchFamily="34" charset="0"/>
              </a:rPr>
              <a:t> — это передовая инженерная технология защиты зданий, которая отделяет конструкцию от грунта и изолирует её от сейсмических колебаний во всех трех измерениях (по двум горизонтальным осям и вертикальной). В отличие от традиционных систем, защищающих только от горизонтальных сдвигов, 3D-системы также гасят разрушительные вертикальные толчки, многократно повышая устойчивость и безопасность построек при землетрясениях.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9DBAFAC8-E0C3-4148-5B66-FDD30BD4E4DB}"/>
              </a:ext>
            </a:extLst>
          </p:cNvPr>
          <p:cNvSpPr/>
          <p:nvPr/>
        </p:nvSpPr>
        <p:spPr>
          <a:xfrm>
            <a:off x="373291" y="1277937"/>
            <a:ext cx="6834421" cy="1300337"/>
          </a:xfrm>
          <a:prstGeom prst="roundRect">
            <a:avLst/>
          </a:prstGeom>
          <a:solidFill>
            <a:srgbClr val="45E013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4FC238-C045-5F5B-94A8-6BE14B78D9BB}"/>
              </a:ext>
            </a:extLst>
          </p:cNvPr>
          <p:cNvSpPr txBox="1"/>
          <p:nvPr/>
        </p:nvSpPr>
        <p:spPr>
          <a:xfrm>
            <a:off x="357188" y="3550318"/>
            <a:ext cx="3784600" cy="1804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</a:pPr>
            <a:r>
              <a:rPr lang="ru-RU" sz="1000" b="0" dirty="0">
                <a:latin typeface="Trebuchet MS" panose="020B0603020202020204" pitchFamily="34" charset="0"/>
              </a:rPr>
              <a:t>Турбоагрегаты ТЭЦ и АЭС</a:t>
            </a:r>
            <a:endParaRPr lang="en-US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endParaRPr lang="ru-RU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r>
              <a:rPr lang="ru-RU" sz="1000" b="0" dirty="0">
                <a:latin typeface="Trebuchet MS" panose="020B0603020202020204" pitchFamily="34" charset="0"/>
              </a:rPr>
              <a:t>Кузнечно-прессовые производства</a:t>
            </a:r>
            <a:endParaRPr lang="en-US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endParaRPr lang="ru-RU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r>
              <a:rPr lang="ru-RU" sz="1000" b="0" dirty="0">
                <a:latin typeface="Trebuchet MS" panose="020B0603020202020204" pitchFamily="34" charset="0"/>
              </a:rPr>
              <a:t>Шнековые пресса</a:t>
            </a:r>
            <a:endParaRPr lang="en-US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endParaRPr lang="ru-RU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r>
              <a:rPr lang="ru-RU" sz="1000" b="0" dirty="0">
                <a:latin typeface="Trebuchet MS" panose="020B0603020202020204" pitchFamily="34" charset="0"/>
              </a:rPr>
              <a:t>Угольные мельницы</a:t>
            </a:r>
            <a:endParaRPr lang="en-US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endParaRPr lang="ru-RU" sz="1000" b="0" dirty="0">
              <a:latin typeface="Trebuchet MS" panose="020B0603020202020204" pitchFamily="34" charset="0"/>
            </a:endParaRPr>
          </a:p>
          <a:p>
            <a:pPr algn="l">
              <a:lnSpc>
                <a:spcPct val="125000"/>
              </a:lnSpc>
            </a:pPr>
            <a:r>
              <a:rPr lang="ru-RU" sz="1000" b="0" dirty="0">
                <a:latin typeface="Trebuchet MS" panose="020B0603020202020204" pitchFamily="34" charset="0"/>
              </a:rPr>
              <a:t>Электрическое оборудование </a:t>
            </a:r>
            <a:r>
              <a:rPr lang="en-GB" sz="1000" b="0" dirty="0">
                <a:latin typeface="Trebuchet MS" panose="020B0603020202020204" pitchFamily="34" charset="0"/>
              </a:rPr>
              <a:t>DATA-</a:t>
            </a:r>
            <a:r>
              <a:rPr lang="ru-RU" sz="1000" b="0" dirty="0">
                <a:latin typeface="Trebuchet MS" panose="020B0603020202020204" pitchFamily="34" charset="0"/>
              </a:rPr>
              <a:t>центров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791EB905-14EB-EC35-37E9-1AA8D7A71CDA}"/>
              </a:ext>
            </a:extLst>
          </p:cNvPr>
          <p:cNvSpPr/>
          <p:nvPr/>
        </p:nvSpPr>
        <p:spPr>
          <a:xfrm>
            <a:off x="333778" y="3693794"/>
            <a:ext cx="63235" cy="1510591"/>
          </a:xfrm>
          <a:prstGeom prst="rect">
            <a:avLst/>
          </a:prstGeom>
          <a:solidFill>
            <a:srgbClr val="BEBE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Блок-схема: узел 26">
            <a:extLst>
              <a:ext uri="{FF2B5EF4-FFF2-40B4-BE49-F238E27FC236}">
                <a16:creationId xmlns:a16="http://schemas.microsoft.com/office/drawing/2014/main" id="{85052621-C27D-5435-EEA1-ABC14023582D}"/>
              </a:ext>
            </a:extLst>
          </p:cNvPr>
          <p:cNvSpPr/>
          <p:nvPr/>
        </p:nvSpPr>
        <p:spPr>
          <a:xfrm>
            <a:off x="295735" y="5141248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Блок-схема: узел 27">
            <a:extLst>
              <a:ext uri="{FF2B5EF4-FFF2-40B4-BE49-F238E27FC236}">
                <a16:creationId xmlns:a16="http://schemas.microsoft.com/office/drawing/2014/main" id="{15BB7CD7-607D-25FE-1872-AAC67DCBF776}"/>
              </a:ext>
            </a:extLst>
          </p:cNvPr>
          <p:cNvSpPr/>
          <p:nvPr/>
        </p:nvSpPr>
        <p:spPr>
          <a:xfrm>
            <a:off x="295735" y="4775525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Блок-схема: узел 28">
            <a:extLst>
              <a:ext uri="{FF2B5EF4-FFF2-40B4-BE49-F238E27FC236}">
                <a16:creationId xmlns:a16="http://schemas.microsoft.com/office/drawing/2014/main" id="{DA27E02E-5140-5C9D-C3F4-56342A072065}"/>
              </a:ext>
            </a:extLst>
          </p:cNvPr>
          <p:cNvSpPr/>
          <p:nvPr/>
        </p:nvSpPr>
        <p:spPr>
          <a:xfrm>
            <a:off x="295735" y="4384482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Блок-схема: узел 29">
            <a:extLst>
              <a:ext uri="{FF2B5EF4-FFF2-40B4-BE49-F238E27FC236}">
                <a16:creationId xmlns:a16="http://schemas.microsoft.com/office/drawing/2014/main" id="{43775FDA-21F8-2FE3-A961-778402C777FA}"/>
              </a:ext>
            </a:extLst>
          </p:cNvPr>
          <p:cNvSpPr/>
          <p:nvPr/>
        </p:nvSpPr>
        <p:spPr>
          <a:xfrm>
            <a:off x="295735" y="3994387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Блок-схема: узел 30">
            <a:extLst>
              <a:ext uri="{FF2B5EF4-FFF2-40B4-BE49-F238E27FC236}">
                <a16:creationId xmlns:a16="http://schemas.microsoft.com/office/drawing/2014/main" id="{55AD9D8D-E561-E503-7F9C-79717A187AF3}"/>
              </a:ext>
            </a:extLst>
          </p:cNvPr>
          <p:cNvSpPr/>
          <p:nvPr/>
        </p:nvSpPr>
        <p:spPr>
          <a:xfrm>
            <a:off x="295735" y="3627717"/>
            <a:ext cx="122906" cy="126273"/>
          </a:xfrm>
          <a:prstGeom prst="flowChartConnector">
            <a:avLst/>
          </a:prstGeom>
          <a:solidFill>
            <a:srgbClr val="45E013"/>
          </a:solidFill>
          <a:ln>
            <a:solidFill>
              <a:srgbClr val="45E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1075C4E2-B224-B5C9-2944-AE60EA7845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91518" y="3204983"/>
            <a:ext cx="3994363" cy="22468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C7872BC-DD14-8FEE-D200-D33AA4C24F65}"/>
              </a:ext>
            </a:extLst>
          </p:cNvPr>
          <p:cNvSpPr txBox="1"/>
          <p:nvPr/>
        </p:nvSpPr>
        <p:spPr>
          <a:xfrm>
            <a:off x="235292" y="3053185"/>
            <a:ext cx="3784600" cy="405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25000"/>
              </a:lnSpc>
            </a:pPr>
            <a:r>
              <a:rPr lang="ru-RU" sz="1400" b="1" dirty="0">
                <a:latin typeface="Trebuchet MS" panose="020B0603020202020204" pitchFamily="34" charset="0"/>
              </a:rPr>
              <a:t>Основные</a:t>
            </a:r>
            <a:r>
              <a:rPr lang="ru-RU" sz="1800" b="1" dirty="0">
                <a:latin typeface="Trebuchet MS" panose="020B0603020202020204" pitchFamily="34" charset="0"/>
              </a:rPr>
              <a:t> </a:t>
            </a:r>
            <a:r>
              <a:rPr lang="ru-RU" sz="1400" b="1" dirty="0">
                <a:latin typeface="Trebuchet MS" panose="020B0603020202020204" pitchFamily="34" charset="0"/>
              </a:rPr>
              <a:t>сферы</a:t>
            </a:r>
            <a:r>
              <a:rPr lang="ru-RU" sz="1800" b="1" dirty="0">
                <a:latin typeface="Trebuchet MS" panose="020B0603020202020204" pitchFamily="34" charset="0"/>
              </a:rPr>
              <a:t> </a:t>
            </a:r>
            <a:r>
              <a:rPr lang="ru-RU" sz="1400" b="1" dirty="0">
                <a:latin typeface="Trebuchet MS" panose="020B0603020202020204" pitchFamily="34" charset="0"/>
              </a:rPr>
              <a:t>применения</a:t>
            </a:r>
            <a:r>
              <a:rPr lang="ru-RU" sz="1800" b="1" dirty="0">
                <a:latin typeface="Trebuchet MS" panose="020B0603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70970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2332</TotalTime>
  <Words>17868</Words>
  <Application>Microsoft Office PowerPoint</Application>
  <PresentationFormat>Произвольный</PresentationFormat>
  <Paragraphs>2102</Paragraphs>
  <Slides>47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6" baseType="lpstr">
      <vt:lpstr>Arial</vt:lpstr>
      <vt:lpstr>Arial Narrow</vt:lpstr>
      <vt:lpstr>Calibri</vt:lpstr>
      <vt:lpstr>Century Gothic</vt:lpstr>
      <vt:lpstr>inherit</vt:lpstr>
      <vt:lpstr>OpenSans</vt:lpstr>
      <vt:lpstr>quote-cjk-patch</vt:lpstr>
      <vt:lpstr>Trebuchet MS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</dc:creator>
  <cp:lastModifiedBy>Vladislav Samokhvalov</cp:lastModifiedBy>
  <cp:revision>19</cp:revision>
  <cp:lastPrinted>2026-07-16T09:41:06Z</cp:lastPrinted>
  <dcterms:created xsi:type="dcterms:W3CDTF">2026-07-09T14:21:46Z</dcterms:created>
  <dcterms:modified xsi:type="dcterms:W3CDTF">2026-07-16T13:56:07Z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2026-05-25T00:00:00Z</vt:filetime>
  </property>
  <property fmtid="{D5CDD505-2E9C-101B-9397-08002B2CF9AE}" pid="3" name="Creator">
    <vt:lpwstr>Adobe InDesign CS5.5 (7.5)</vt:lpwstr>
  </property>
  <property fmtid="{D5CDD505-2E9C-101B-9397-08002B2CF9AE}" pid="4" name="LastSaved">
    <vt:filetime>2026-07-09T00:00:00Z</vt:filetime>
  </property>
  <property fmtid="{D5CDD505-2E9C-101B-9397-08002B2CF9AE}" pid="5" name="Producer">
    <vt:lpwstr>Adobe PDF Library 9.9</vt:lpwstr>
  </property>
</Properties>
</file>